
<file path=[Content_Types].xml><?xml version="1.0" encoding="utf-8"?>
<Types xmlns="http://schemas.openxmlformats.org/package/2006/content-types">
  <Default Extension="png" ContentType="image/png"/>
  <Default Extension="mov" ContentType="video/quicktime"/>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58" r:id="rId2"/>
  </p:sldMasterIdLst>
  <p:notesMasterIdLst>
    <p:notesMasterId r:id="rId59"/>
  </p:notesMasterIdLst>
  <p:handoutMasterIdLst>
    <p:handoutMasterId r:id="rId60"/>
  </p:handoutMasterIdLst>
  <p:sldIdLst>
    <p:sldId id="256" r:id="rId3"/>
    <p:sldId id="257" r:id="rId4"/>
    <p:sldId id="259" r:id="rId5"/>
    <p:sldId id="306" r:id="rId6"/>
    <p:sldId id="261" r:id="rId7"/>
    <p:sldId id="263" r:id="rId8"/>
    <p:sldId id="322" r:id="rId9"/>
    <p:sldId id="295" r:id="rId10"/>
    <p:sldId id="280" r:id="rId11"/>
    <p:sldId id="323" r:id="rId12"/>
    <p:sldId id="264" r:id="rId13"/>
    <p:sldId id="316" r:id="rId14"/>
    <p:sldId id="265" r:id="rId15"/>
    <p:sldId id="290" r:id="rId16"/>
    <p:sldId id="291" r:id="rId17"/>
    <p:sldId id="309" r:id="rId18"/>
    <p:sldId id="292" r:id="rId19"/>
    <p:sldId id="311" r:id="rId20"/>
    <p:sldId id="310" r:id="rId21"/>
    <p:sldId id="312" r:id="rId22"/>
    <p:sldId id="298" r:id="rId23"/>
    <p:sldId id="268" r:id="rId24"/>
    <p:sldId id="300" r:id="rId25"/>
    <p:sldId id="302" r:id="rId26"/>
    <p:sldId id="266" r:id="rId27"/>
    <p:sldId id="313" r:id="rId28"/>
    <p:sldId id="272" r:id="rId29"/>
    <p:sldId id="321" r:id="rId30"/>
    <p:sldId id="269" r:id="rId31"/>
    <p:sldId id="315" r:id="rId32"/>
    <p:sldId id="314" r:id="rId33"/>
    <p:sldId id="320" r:id="rId34"/>
    <p:sldId id="273" r:id="rId35"/>
    <p:sldId id="318" r:id="rId36"/>
    <p:sldId id="317" r:id="rId37"/>
    <p:sldId id="319" r:id="rId38"/>
    <p:sldId id="324" r:id="rId39"/>
    <p:sldId id="284" r:id="rId40"/>
    <p:sldId id="304" r:id="rId41"/>
    <p:sldId id="305" r:id="rId42"/>
    <p:sldId id="279" r:id="rId43"/>
    <p:sldId id="285" r:id="rId44"/>
    <p:sldId id="307" r:id="rId45"/>
    <p:sldId id="270" r:id="rId46"/>
    <p:sldId id="271" r:id="rId47"/>
    <p:sldId id="267" r:id="rId48"/>
    <p:sldId id="301" r:id="rId49"/>
    <p:sldId id="274" r:id="rId50"/>
    <p:sldId id="277" r:id="rId51"/>
    <p:sldId id="308" r:id="rId52"/>
    <p:sldId id="281" r:id="rId53"/>
    <p:sldId id="282" r:id="rId54"/>
    <p:sldId id="275" r:id="rId55"/>
    <p:sldId id="276" r:id="rId56"/>
    <p:sldId id="283" r:id="rId57"/>
    <p:sldId id="258" r:id="rId58"/>
  </p:sldIdLst>
  <p:sldSz cx="9144000" cy="6858000" type="screen4x3"/>
  <p:notesSz cx="6858000" cy="9144000"/>
  <p:embeddedFontLst>
    <p:embeddedFont>
      <p:font typeface="Quicksand" pitchFamily="2" charset="77"/>
      <p:regular r:id="rId61"/>
    </p:embeddedFont>
    <p:embeddedFont>
      <p:font typeface="Bahnschrift" panose="020B0502040204020203" pitchFamily="34" charset="0"/>
      <p:regular r:id="rId62"/>
      <p:bold r:id="rId63"/>
    </p:embeddedFont>
    <p:embeddedFont>
      <p:font typeface="MS PGothic" panose="020B0600070205080204" pitchFamily="34" charset="-128"/>
      <p:regular r:id="rId64"/>
    </p:embeddedFont>
    <p:embeddedFont>
      <p:font typeface="MS UI Gothic" panose="020B0600070205080204" pitchFamily="34" charset="-128"/>
      <p:regular r:id="rId65"/>
    </p:embeddedFont>
    <p:embeddedFont>
      <p:font typeface="Cambria Math" panose="02040503050406030204" pitchFamily="18" charset="0"/>
      <p:regular r:id="rId66"/>
    </p:embeddedFont>
    <p:embeddedFont>
      <p:font typeface="Calibri" panose="020F0502020204030204" pitchFamily="34"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CC"/>
    <a:srgbClr val="2E30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0C6927B-8C20-49FE-99EB-7A1549BE37E6}">
  <a:tblStyle styleId="{B0C6927B-8C20-49FE-99EB-7A1549BE37E6}"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112" autoAdjust="0"/>
    <p:restoredTop sz="89414" autoAdjust="0"/>
  </p:normalViewPr>
  <p:slideViewPr>
    <p:cSldViewPr snapToGrid="0">
      <p:cViewPr varScale="1">
        <p:scale>
          <a:sx n="80" d="100"/>
          <a:sy n="80" d="100"/>
        </p:scale>
        <p:origin x="1688" y="176"/>
      </p:cViewPr>
      <p:guideLst>
        <p:guide pos="2880"/>
        <p:guide orient="horz" pos="2160"/>
      </p:guideLst>
    </p:cSldViewPr>
  </p:slideViewPr>
  <p:notesTextViewPr>
    <p:cViewPr>
      <p:scale>
        <a:sx n="75" d="100"/>
        <a:sy n="75" d="100"/>
      </p:scale>
      <p:origin x="0" y="0"/>
    </p:cViewPr>
  </p:notesTextViewPr>
  <p:sorterViewPr>
    <p:cViewPr>
      <p:scale>
        <a:sx n="125" d="100"/>
        <a:sy n="125" d="100"/>
      </p:scale>
      <p:origin x="0" y="-16590"/>
    </p:cViewPr>
  </p:sorterViewPr>
  <p:notesViewPr>
    <p:cSldViewPr snapToGrid="0">
      <p:cViewPr varScale="1">
        <p:scale>
          <a:sx n="88" d="100"/>
          <a:sy n="88" d="100"/>
        </p:scale>
        <p:origin x="2964"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3.fntdata"/><Relationship Id="rId68"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6.fntdata"/><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1.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67"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2.fntdata"/><Relationship Id="rId7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65" Type="http://schemas.openxmlformats.org/officeDocument/2006/relationships/font" Target="fonts/font5.fntdata"/><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4"/>
            <c:invertIfNegative val="0"/>
            <c:bubble3D val="0"/>
            <c:spPr>
              <a:solidFill>
                <a:schemeClr val="accent2"/>
              </a:solidFill>
              <a:ln>
                <a:noFill/>
              </a:ln>
              <a:effectLst/>
            </c:spPr>
            <c:extLst>
              <c:ext xmlns:c16="http://schemas.microsoft.com/office/drawing/2014/chart" uri="{C3380CC4-5D6E-409C-BE32-E72D297353CC}">
                <c16:uniqueId val="{00000001-965D-4B2F-9929-6821CB79040E}"/>
              </c:ext>
            </c:extLst>
          </c:dPt>
          <c:cat>
            <c:strRef>
              <c:f>Sheet1!$A$2:$A$6</c:f>
              <c:strCache>
                <c:ptCount val="5"/>
                <c:pt idx="0">
                  <c:v>Research</c:v>
                </c:pt>
                <c:pt idx="1">
                  <c:v>Design</c:v>
                </c:pt>
                <c:pt idx="2">
                  <c:v>Prototyping</c:v>
                </c:pt>
                <c:pt idx="3">
                  <c:v>Testing</c:v>
                </c:pt>
                <c:pt idx="4">
                  <c:v>Overall</c:v>
                </c:pt>
              </c:strCache>
            </c:strRef>
          </c:cat>
          <c:val>
            <c:numRef>
              <c:f>Sheet1!$B$2:$B$6</c:f>
              <c:numCache>
                <c:formatCode>General</c:formatCode>
                <c:ptCount val="5"/>
                <c:pt idx="0">
                  <c:v>98</c:v>
                </c:pt>
                <c:pt idx="1">
                  <c:v>70</c:v>
                </c:pt>
                <c:pt idx="2">
                  <c:v>95</c:v>
                </c:pt>
                <c:pt idx="3">
                  <c:v>25</c:v>
                </c:pt>
                <c:pt idx="4">
                  <c:v>68</c:v>
                </c:pt>
              </c:numCache>
            </c:numRef>
          </c:val>
          <c:extLst>
            <c:ext xmlns:c16="http://schemas.microsoft.com/office/drawing/2014/chart" uri="{C3380CC4-5D6E-409C-BE32-E72D297353CC}">
              <c16:uniqueId val="{00000000-0DA6-A948-A7AE-126E2171CC67}"/>
            </c:ext>
          </c:extLst>
        </c:ser>
        <c:dLbls>
          <c:showLegendKey val="0"/>
          <c:showVal val="0"/>
          <c:showCatName val="0"/>
          <c:showSerName val="0"/>
          <c:showPercent val="0"/>
          <c:showBubbleSize val="0"/>
        </c:dLbls>
        <c:gapWidth val="182"/>
        <c:axId val="-1278253424"/>
        <c:axId val="-1278251248"/>
      </c:barChart>
      <c:catAx>
        <c:axId val="-12782534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cap="none" baseline="0">
                <a:solidFill>
                  <a:schemeClr val="tx1"/>
                </a:solidFill>
                <a:latin typeface="+mn-lt"/>
                <a:ea typeface="+mn-ea"/>
                <a:cs typeface="+mn-cs"/>
              </a:defRPr>
            </a:pPr>
            <a:endParaRPr lang="en-US"/>
          </a:p>
        </c:txPr>
        <c:crossAx val="-1278251248"/>
        <c:crosses val="autoZero"/>
        <c:auto val="1"/>
        <c:lblAlgn val="ctr"/>
        <c:lblOffset val="100"/>
        <c:noMultiLvlLbl val="0"/>
      </c:catAx>
      <c:valAx>
        <c:axId val="-1278251248"/>
        <c:scaling>
          <c:orientation val="minMax"/>
          <c:max val="100"/>
        </c:scaling>
        <c:delete val="0"/>
        <c:axPos val="b"/>
        <c:majorGridlines>
          <c:spPr>
            <a:ln w="9525" cap="flat" cmpd="sng" algn="ctr">
              <a:solidFill>
                <a:schemeClr val="tx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782534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CCCCCC"/>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35B6A5-A005-438A-B996-0E0D0E8E2CE5}" type="datetimeFigureOut">
              <a:rPr lang="en-US" smtClean="0"/>
              <a:t>6/15/18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CA18D3-753C-4621-8C23-260338BCC9C6}" type="slidenum">
              <a:rPr lang="en-US" smtClean="0"/>
              <a:t>‹#›</a:t>
            </a:fld>
            <a:endParaRPr lang="en-US"/>
          </a:p>
        </p:txBody>
      </p:sp>
    </p:spTree>
    <p:extLst>
      <p:ext uri="{BB962C8B-B14F-4D97-AF65-F5344CB8AC3E}">
        <p14:creationId xmlns:p14="http://schemas.microsoft.com/office/powerpoint/2010/main" val="11710220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890123943"/>
      </p:ext>
    </p:extLst>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85952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Not finished add our stat,</a:t>
            </a:r>
            <a:r>
              <a:rPr lang="en-US" baseline="0" dirty="0"/>
              <a:t> this is another projects stats</a:t>
            </a:r>
            <a:endParaRPr lang="en-US" dirty="0"/>
          </a:p>
        </p:txBody>
      </p:sp>
    </p:spTree>
    <p:extLst>
      <p:ext uri="{BB962C8B-B14F-4D97-AF65-F5344CB8AC3E}">
        <p14:creationId xmlns:p14="http://schemas.microsoft.com/office/powerpoint/2010/main" val="1547441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292651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More and more restaurants are making the move toward integrating smart technology into the dining experience. By integrating technology into restaurants, the guest experience can be enhanced, while giving restaurant staff more efficient tools to serve them. The smart table project bundles an array of sensors and electronics that will be placed as a kiosk on the end of a restaurant table. Its features include detection of the guests when they are seated, RGB mood lighting with adaptive brightness, a call server button via a restaurant staff mobile application, the ability to detect when your drinks are empty, and more. This project will be easily integrated into any restaurant and will be cost effective, opening the doors for restaurants around the world to introducing tech into the dining experience.</a:t>
            </a:r>
          </a:p>
          <a:p>
            <a:endParaRPr lang="en-US" dirty="0"/>
          </a:p>
        </p:txBody>
      </p:sp>
    </p:spTree>
    <p:extLst>
      <p:ext uri="{BB962C8B-B14F-4D97-AF65-F5344CB8AC3E}">
        <p14:creationId xmlns:p14="http://schemas.microsoft.com/office/powerpoint/2010/main" val="1157857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70843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Need</a:t>
            </a:r>
            <a:r>
              <a:rPr lang="en-US" baseline="0" dirty="0"/>
              <a:t> to update figure to reflect current design. ex: motion detection is on the PCB now</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83C4026B-98CD-4B62-8707-1710BF99BD89}" type="slidenum">
              <a:rPr lang="en-US" smtClean="0"/>
              <a:t>6</a:t>
            </a:fld>
            <a:endParaRPr lang="en-US"/>
          </a:p>
        </p:txBody>
      </p:sp>
    </p:spTree>
    <p:extLst>
      <p:ext uri="{BB962C8B-B14F-4D97-AF65-F5344CB8AC3E}">
        <p14:creationId xmlns:p14="http://schemas.microsoft.com/office/powerpoint/2010/main" val="2070202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US" dirty="0"/>
              <a:t>This is not a exact replica of the dimensions.</a:t>
            </a:r>
          </a:p>
        </p:txBody>
      </p:sp>
    </p:spTree>
    <p:extLst>
      <p:ext uri="{BB962C8B-B14F-4D97-AF65-F5344CB8AC3E}">
        <p14:creationId xmlns:p14="http://schemas.microsoft.com/office/powerpoint/2010/main" val="1924816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Need</a:t>
            </a:r>
            <a:r>
              <a:rPr lang="en-US" baseline="0" dirty="0"/>
              <a:t> to update figure to reflect current design. ex: motion detection is on the PCB now</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3C4026B-98CD-4B62-8707-1710BF99BD8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87580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7583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Mention that bold things took most effort/involvement across people</a:t>
            </a:r>
          </a:p>
        </p:txBody>
      </p:sp>
    </p:spTree>
    <p:extLst>
      <p:ext uri="{BB962C8B-B14F-4D97-AF65-F5344CB8AC3E}">
        <p14:creationId xmlns:p14="http://schemas.microsoft.com/office/powerpoint/2010/main" val="2506865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2 columns" preserve="1" userDrawn="1">
  <p:cSld name="Transition">
    <p:spTree>
      <p:nvGrpSpPr>
        <p:cNvPr id="1" name="Shape 28"/>
        <p:cNvGrpSpPr/>
        <p:nvPr/>
      </p:nvGrpSpPr>
      <p:grpSpPr>
        <a:xfrm>
          <a:off x="0" y="0"/>
          <a:ext cx="0" cy="0"/>
          <a:chOff x="0" y="0"/>
          <a:chExt cx="0" cy="0"/>
        </a:xfrm>
      </p:grpSpPr>
      <p:sp>
        <p:nvSpPr>
          <p:cNvPr id="9" name="Shape 9"/>
          <p:cNvSpPr txBox="1">
            <a:spLocks noGrp="1"/>
          </p:cNvSpPr>
          <p:nvPr>
            <p:ph type="ctrTitle" hasCustomPrompt="1"/>
          </p:nvPr>
        </p:nvSpPr>
        <p:spPr>
          <a:xfrm>
            <a:off x="1231800" y="2876425"/>
            <a:ext cx="6680400" cy="1546500"/>
          </a:xfrm>
          <a:prstGeom prst="rect">
            <a:avLst/>
          </a:prstGeom>
        </p:spPr>
        <p:txBody>
          <a:bodyPr spcFirstLastPara="1" wrap="square" lIns="91425" tIns="91425" rIns="91425" bIns="91425" anchor="t" anchorCtr="0"/>
          <a:lstStyle>
            <a:lvl1pPr lvl="0" algn="ctr">
              <a:spcBef>
                <a:spcPts val="0"/>
              </a:spcBef>
              <a:spcAft>
                <a:spcPts val="0"/>
              </a:spcAft>
              <a:buSzPts val="6000"/>
              <a:buNone/>
              <a:defRPr sz="6000" b="0">
                <a:solidFill>
                  <a:schemeClr val="accent2"/>
                </a:solidFill>
                <a:latin typeface="Bahnschrift" panose="020B0502040204020203" pitchFamily="34" charset="0"/>
                <a:ea typeface="MS UI Gothic" panose="020B0600070205080204" pitchFamily="34" charset="-128"/>
              </a:defRPr>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r>
              <a:rPr lang="en-US" dirty="0"/>
              <a:t>Smart Table</a:t>
            </a:r>
            <a:endParaRPr dirty="0"/>
          </a:p>
        </p:txBody>
      </p:sp>
    </p:spTree>
    <p:extLst>
      <p:ext uri="{BB962C8B-B14F-4D97-AF65-F5344CB8AC3E}">
        <p14:creationId xmlns:p14="http://schemas.microsoft.com/office/powerpoint/2010/main" val="2442390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2 columns" userDrawn="1">
  <p:cSld name="1_Title + 2 columns">
    <p:bg>
      <p:bgPr>
        <a:solidFill>
          <a:srgbClr val="2E3037"/>
        </a:solidFill>
        <a:effectLst/>
      </p:bgPr>
    </p:bg>
    <p:spTree>
      <p:nvGrpSpPr>
        <p:cNvPr id="1" name="Shape 28"/>
        <p:cNvGrpSpPr/>
        <p:nvPr/>
      </p:nvGrpSpPr>
      <p:grpSpPr>
        <a:xfrm>
          <a:off x="0" y="0"/>
          <a:ext cx="0" cy="0"/>
          <a:chOff x="0" y="0"/>
          <a:chExt cx="0" cy="0"/>
        </a:xfrm>
      </p:grpSpPr>
      <p:sp>
        <p:nvSpPr>
          <p:cNvPr id="6" name="Rectangle 5"/>
          <p:cNvSpPr/>
          <p:nvPr userDrawn="1"/>
        </p:nvSpPr>
        <p:spPr>
          <a:xfrm>
            <a:off x="0" y="825500"/>
            <a:ext cx="8128000" cy="114300"/>
          </a:xfrm>
          <a:prstGeom prst="rect">
            <a:avLst/>
          </a:prstGeom>
          <a:gradFill flip="none" rotWithShape="1">
            <a:gsLst>
              <a:gs pos="0">
                <a:schemeClr val="accent2"/>
              </a:gs>
              <a:gs pos="100000">
                <a:schemeClr val="tx2">
                  <a:lumMod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hape 29"/>
          <p:cNvSpPr txBox="1">
            <a:spLocks noGrp="1"/>
          </p:cNvSpPr>
          <p:nvPr>
            <p:ph type="title" hasCustomPrompt="1"/>
          </p:nvPr>
        </p:nvSpPr>
        <p:spPr>
          <a:xfrm>
            <a:off x="149475" y="82551"/>
            <a:ext cx="7597525" cy="742950"/>
          </a:xfrm>
          <a:prstGeom prst="rect">
            <a:avLst/>
          </a:prstGeom>
        </p:spPr>
        <p:txBody>
          <a:bodyPr spcFirstLastPara="1" wrap="square" lIns="91425" tIns="91425" rIns="91425" bIns="91425" anchor="b" anchorCtr="0"/>
          <a:lstStyle>
            <a:lvl1pPr lvl="0">
              <a:spcBef>
                <a:spcPts val="0"/>
              </a:spcBef>
              <a:spcAft>
                <a:spcPts val="0"/>
              </a:spcAft>
              <a:buSzPts val="1800"/>
              <a:buNone/>
              <a:defRPr sz="3200">
                <a:solidFill>
                  <a:schemeClr val="accent2"/>
                </a:solidFill>
                <a:latin typeface="Bahnschrift" panose="020B0502040204020203" pitchFamily="34" charset="0"/>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r>
              <a:rPr lang="en-US" dirty="0"/>
              <a:t>Title</a:t>
            </a:r>
            <a:endParaRPr dirty="0"/>
          </a:p>
        </p:txBody>
      </p:sp>
      <p:sp>
        <p:nvSpPr>
          <p:cNvPr id="30" name="Shape 30"/>
          <p:cNvSpPr txBox="1">
            <a:spLocks noGrp="1"/>
          </p:cNvSpPr>
          <p:nvPr>
            <p:ph type="body" idx="1" hasCustomPrompt="1"/>
          </p:nvPr>
        </p:nvSpPr>
        <p:spPr>
          <a:xfrm>
            <a:off x="149475" y="1155700"/>
            <a:ext cx="3306900" cy="4967700"/>
          </a:xfrm>
          <a:prstGeom prst="rect">
            <a:avLst/>
          </a:prstGeom>
        </p:spPr>
        <p:txBody>
          <a:bodyPr spcFirstLastPara="1" wrap="square" lIns="91425" tIns="91425" rIns="91425" bIns="91425" anchor="t" anchorCtr="0"/>
          <a:lstStyle>
            <a:lvl1pPr marL="457200" lvl="0" indent="-393700">
              <a:spcBef>
                <a:spcPts val="600"/>
              </a:spcBef>
              <a:spcAft>
                <a:spcPts val="0"/>
              </a:spcAft>
              <a:buClr>
                <a:schemeClr val="bg1"/>
              </a:buClr>
              <a:buSzPts val="2600"/>
              <a:buFont typeface="Arial" panose="020B0604020202020204" pitchFamily="34" charset="0"/>
              <a:buChar char="•"/>
              <a:defRPr sz="2000">
                <a:solidFill>
                  <a:schemeClr val="bg1"/>
                </a:solidFill>
                <a:latin typeface="+mn-lt"/>
              </a:defRPr>
            </a:lvl1pPr>
            <a:lvl2pPr marL="914400" lvl="1" indent="-393700">
              <a:spcBef>
                <a:spcPts val="0"/>
              </a:spcBef>
              <a:spcAft>
                <a:spcPts val="0"/>
              </a:spcAft>
              <a:buSzPts val="2600"/>
              <a:buChar char="▫"/>
              <a:defRPr sz="2600"/>
            </a:lvl2pPr>
            <a:lvl3pPr marL="1371600" lvl="2" indent="-393700">
              <a:spcBef>
                <a:spcPts val="0"/>
              </a:spcBef>
              <a:spcAft>
                <a:spcPts val="0"/>
              </a:spcAft>
              <a:buSzPts val="2600"/>
              <a:buChar char="■"/>
              <a:defRPr sz="2600"/>
            </a:lvl3pPr>
            <a:lvl4pPr marL="1828800" lvl="3" indent="-393700">
              <a:spcBef>
                <a:spcPts val="0"/>
              </a:spcBef>
              <a:spcAft>
                <a:spcPts val="0"/>
              </a:spcAft>
              <a:buSzPts val="2600"/>
              <a:buChar char="●"/>
              <a:defRPr sz="2600"/>
            </a:lvl4pPr>
            <a:lvl5pPr marL="2286000" lvl="4" indent="-393700">
              <a:spcBef>
                <a:spcPts val="0"/>
              </a:spcBef>
              <a:spcAft>
                <a:spcPts val="0"/>
              </a:spcAft>
              <a:buSzPts val="2600"/>
              <a:buChar char="○"/>
              <a:defRPr sz="2600"/>
            </a:lvl5pPr>
            <a:lvl6pPr marL="2743200" lvl="5" indent="-393700">
              <a:spcBef>
                <a:spcPts val="0"/>
              </a:spcBef>
              <a:spcAft>
                <a:spcPts val="0"/>
              </a:spcAft>
              <a:buSzPts val="2600"/>
              <a:buChar char="■"/>
              <a:defRPr sz="2600"/>
            </a:lvl6pPr>
            <a:lvl7pPr marL="3200400" lvl="6" indent="-393700">
              <a:spcBef>
                <a:spcPts val="0"/>
              </a:spcBef>
              <a:spcAft>
                <a:spcPts val="0"/>
              </a:spcAft>
              <a:buSzPts val="2600"/>
              <a:buChar char="●"/>
              <a:defRPr sz="2600"/>
            </a:lvl7pPr>
            <a:lvl8pPr marL="3657600" lvl="7" indent="-393700">
              <a:spcBef>
                <a:spcPts val="0"/>
              </a:spcBef>
              <a:spcAft>
                <a:spcPts val="0"/>
              </a:spcAft>
              <a:buSzPts val="2600"/>
              <a:buChar char="○"/>
              <a:defRPr sz="2600"/>
            </a:lvl8pPr>
            <a:lvl9pPr marL="4114800" lvl="8" indent="-393700">
              <a:spcBef>
                <a:spcPts val="0"/>
              </a:spcBef>
              <a:spcAft>
                <a:spcPts val="0"/>
              </a:spcAft>
              <a:buSzPts val="2600"/>
              <a:buChar char="■"/>
              <a:defRPr sz="2600"/>
            </a:lvl9pPr>
          </a:lstStyle>
          <a:p>
            <a:r>
              <a:rPr lang="en-US" dirty="0"/>
              <a:t>Text</a:t>
            </a:r>
            <a:endParaRPr dirty="0"/>
          </a:p>
        </p:txBody>
      </p:sp>
      <p:pic>
        <p:nvPicPr>
          <p:cNvPr id="8" name="picture"/>
          <p:cNvPicPr/>
          <p:nvPr userDrawn="1"/>
        </p:nvPicPr>
        <p:blipFill>
          <a:blip r:embed="rId2">
            <a:extLst>
              <a:ext uri="{28A0092B-C50C-407E-A947-70E740481C1C}">
                <a14:useLocalDpi xmlns:a14="http://schemas.microsoft.com/office/drawing/2010/main" val="0"/>
              </a:ext>
            </a:extLst>
          </a:blip>
          <a:stretch>
            <a:fillRect/>
          </a:stretch>
        </p:blipFill>
        <p:spPr>
          <a:xfrm>
            <a:off x="7747000" y="-31750"/>
            <a:ext cx="1473200" cy="1714500"/>
          </a:xfrm>
          <a:prstGeom prst="rect">
            <a:avLst/>
          </a:prstGeom>
        </p:spPr>
      </p:pic>
    </p:spTree>
    <p:extLst>
      <p:ext uri="{BB962C8B-B14F-4D97-AF65-F5344CB8AC3E}">
        <p14:creationId xmlns:p14="http://schemas.microsoft.com/office/powerpoint/2010/main" val="2959994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2E3037"/>
        </a:solidFill>
        <a:effectLst/>
      </p:bgPr>
    </p:bg>
    <p:spTree>
      <p:nvGrpSpPr>
        <p:cNvPr id="1" name="Shape 8"/>
        <p:cNvGrpSpPr/>
        <p:nvPr/>
      </p:nvGrpSpPr>
      <p:grpSpPr>
        <a:xfrm>
          <a:off x="0" y="0"/>
          <a:ext cx="0" cy="0"/>
          <a:chOff x="0" y="0"/>
          <a:chExt cx="0" cy="0"/>
        </a:xfrm>
      </p:grpSpPr>
      <p:sp>
        <p:nvSpPr>
          <p:cNvPr id="9" name="Shape 9"/>
          <p:cNvSpPr txBox="1">
            <a:spLocks noGrp="1"/>
          </p:cNvSpPr>
          <p:nvPr>
            <p:ph type="ctrTitle" hasCustomPrompt="1"/>
          </p:nvPr>
        </p:nvSpPr>
        <p:spPr>
          <a:xfrm>
            <a:off x="1319175" y="2876425"/>
            <a:ext cx="6680400" cy="1546500"/>
          </a:xfrm>
          <a:prstGeom prst="rect">
            <a:avLst/>
          </a:prstGeom>
        </p:spPr>
        <p:txBody>
          <a:bodyPr spcFirstLastPara="1" wrap="square" lIns="91425" tIns="91425" rIns="91425" bIns="91425" anchor="t" anchorCtr="0"/>
          <a:lstStyle>
            <a:lvl1pPr lvl="0">
              <a:spcBef>
                <a:spcPts val="0"/>
              </a:spcBef>
              <a:spcAft>
                <a:spcPts val="0"/>
              </a:spcAft>
              <a:buSzPts val="6000"/>
              <a:buNone/>
              <a:defRPr sz="6000" b="0">
                <a:solidFill>
                  <a:schemeClr val="accent2"/>
                </a:solidFill>
                <a:latin typeface="Bahnschrift" panose="020B0502040204020203" pitchFamily="34" charset="0"/>
                <a:ea typeface="MS UI Gothic" panose="020B0600070205080204" pitchFamily="34" charset="-128"/>
              </a:defRPr>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r>
              <a:rPr lang="en-US" dirty="0"/>
              <a:t>Smart Table</a:t>
            </a: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userDrawn="1">
  <p:cSld name="Title and Text">
    <p:bg>
      <p:bgPr>
        <a:solidFill>
          <a:srgbClr val="2E3037"/>
        </a:solidFill>
        <a:effectLst/>
      </p:bgPr>
    </p:bg>
    <p:spTree>
      <p:nvGrpSpPr>
        <p:cNvPr id="1" name="Shape 28"/>
        <p:cNvGrpSpPr/>
        <p:nvPr/>
      </p:nvGrpSpPr>
      <p:grpSpPr>
        <a:xfrm>
          <a:off x="0" y="0"/>
          <a:ext cx="0" cy="0"/>
          <a:chOff x="0" y="0"/>
          <a:chExt cx="0" cy="0"/>
        </a:xfrm>
      </p:grpSpPr>
      <p:sp>
        <p:nvSpPr>
          <p:cNvPr id="6" name="Rectangle 5"/>
          <p:cNvSpPr/>
          <p:nvPr userDrawn="1"/>
        </p:nvSpPr>
        <p:spPr>
          <a:xfrm>
            <a:off x="0" y="825500"/>
            <a:ext cx="8128000" cy="114300"/>
          </a:xfrm>
          <a:prstGeom prst="rect">
            <a:avLst/>
          </a:prstGeom>
          <a:gradFill flip="none" rotWithShape="1">
            <a:gsLst>
              <a:gs pos="0">
                <a:schemeClr val="accent2"/>
              </a:gs>
              <a:gs pos="100000">
                <a:schemeClr val="tx2">
                  <a:lumMod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hape 29"/>
          <p:cNvSpPr txBox="1">
            <a:spLocks noGrp="1"/>
          </p:cNvSpPr>
          <p:nvPr>
            <p:ph type="title" hasCustomPrompt="1"/>
          </p:nvPr>
        </p:nvSpPr>
        <p:spPr>
          <a:xfrm>
            <a:off x="149475" y="82551"/>
            <a:ext cx="7597525" cy="742950"/>
          </a:xfrm>
          <a:prstGeom prst="rect">
            <a:avLst/>
          </a:prstGeom>
        </p:spPr>
        <p:txBody>
          <a:bodyPr spcFirstLastPara="1" wrap="square" lIns="91425" tIns="91425" rIns="91425" bIns="91425" anchor="b" anchorCtr="0"/>
          <a:lstStyle>
            <a:lvl1pPr lvl="0">
              <a:spcBef>
                <a:spcPts val="0"/>
              </a:spcBef>
              <a:spcAft>
                <a:spcPts val="0"/>
              </a:spcAft>
              <a:buSzPts val="1800"/>
              <a:buNone/>
              <a:defRPr sz="3200">
                <a:solidFill>
                  <a:schemeClr val="accent2"/>
                </a:solidFill>
                <a:latin typeface="Bahnschrift" panose="020B0502040204020203" pitchFamily="34" charset="0"/>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r>
              <a:rPr lang="en-US" dirty="0"/>
              <a:t>Title</a:t>
            </a:r>
            <a:endParaRPr dirty="0"/>
          </a:p>
        </p:txBody>
      </p:sp>
      <p:sp>
        <p:nvSpPr>
          <p:cNvPr id="30" name="Shape 30"/>
          <p:cNvSpPr txBox="1">
            <a:spLocks noGrp="1"/>
          </p:cNvSpPr>
          <p:nvPr>
            <p:ph type="body" idx="1" hasCustomPrompt="1"/>
          </p:nvPr>
        </p:nvSpPr>
        <p:spPr>
          <a:xfrm>
            <a:off x="149475" y="1155700"/>
            <a:ext cx="3306900" cy="4967700"/>
          </a:xfrm>
          <a:prstGeom prst="rect">
            <a:avLst/>
          </a:prstGeom>
        </p:spPr>
        <p:txBody>
          <a:bodyPr spcFirstLastPara="1" wrap="square" lIns="91425" tIns="91425" rIns="91425" bIns="91425" anchor="t" anchorCtr="0"/>
          <a:lstStyle>
            <a:lvl1pPr marL="457200" lvl="0" indent="-393700">
              <a:spcBef>
                <a:spcPts val="600"/>
              </a:spcBef>
              <a:spcAft>
                <a:spcPts val="0"/>
              </a:spcAft>
              <a:buClr>
                <a:schemeClr val="bg1"/>
              </a:buClr>
              <a:buSzPts val="2600"/>
              <a:buFont typeface="Arial" panose="020B0604020202020204" pitchFamily="34" charset="0"/>
              <a:buChar char="•"/>
              <a:defRPr sz="2000">
                <a:solidFill>
                  <a:schemeClr val="bg1"/>
                </a:solidFill>
                <a:latin typeface="+mn-lt"/>
              </a:defRPr>
            </a:lvl1pPr>
            <a:lvl2pPr marL="914400" lvl="1" indent="-393700">
              <a:spcBef>
                <a:spcPts val="0"/>
              </a:spcBef>
              <a:spcAft>
                <a:spcPts val="0"/>
              </a:spcAft>
              <a:buSzPts val="2600"/>
              <a:buChar char="▫"/>
              <a:defRPr sz="2600"/>
            </a:lvl2pPr>
            <a:lvl3pPr marL="1371600" lvl="2" indent="-393700">
              <a:spcBef>
                <a:spcPts val="0"/>
              </a:spcBef>
              <a:spcAft>
                <a:spcPts val="0"/>
              </a:spcAft>
              <a:buSzPts val="2600"/>
              <a:buChar char="■"/>
              <a:defRPr sz="2600"/>
            </a:lvl3pPr>
            <a:lvl4pPr marL="1828800" lvl="3" indent="-393700">
              <a:spcBef>
                <a:spcPts val="0"/>
              </a:spcBef>
              <a:spcAft>
                <a:spcPts val="0"/>
              </a:spcAft>
              <a:buSzPts val="2600"/>
              <a:buChar char="●"/>
              <a:defRPr sz="2600"/>
            </a:lvl4pPr>
            <a:lvl5pPr marL="2286000" lvl="4" indent="-393700">
              <a:spcBef>
                <a:spcPts val="0"/>
              </a:spcBef>
              <a:spcAft>
                <a:spcPts val="0"/>
              </a:spcAft>
              <a:buSzPts val="2600"/>
              <a:buChar char="○"/>
              <a:defRPr sz="2600"/>
            </a:lvl5pPr>
            <a:lvl6pPr marL="2743200" lvl="5" indent="-393700">
              <a:spcBef>
                <a:spcPts val="0"/>
              </a:spcBef>
              <a:spcAft>
                <a:spcPts val="0"/>
              </a:spcAft>
              <a:buSzPts val="2600"/>
              <a:buChar char="■"/>
              <a:defRPr sz="2600"/>
            </a:lvl6pPr>
            <a:lvl7pPr marL="3200400" lvl="6" indent="-393700">
              <a:spcBef>
                <a:spcPts val="0"/>
              </a:spcBef>
              <a:spcAft>
                <a:spcPts val="0"/>
              </a:spcAft>
              <a:buSzPts val="2600"/>
              <a:buChar char="●"/>
              <a:defRPr sz="2600"/>
            </a:lvl7pPr>
            <a:lvl8pPr marL="3657600" lvl="7" indent="-393700">
              <a:spcBef>
                <a:spcPts val="0"/>
              </a:spcBef>
              <a:spcAft>
                <a:spcPts val="0"/>
              </a:spcAft>
              <a:buSzPts val="2600"/>
              <a:buChar char="○"/>
              <a:defRPr sz="2600"/>
            </a:lvl8pPr>
            <a:lvl9pPr marL="4114800" lvl="8" indent="-393700">
              <a:spcBef>
                <a:spcPts val="0"/>
              </a:spcBef>
              <a:spcAft>
                <a:spcPts val="0"/>
              </a:spcAft>
              <a:buSzPts val="2600"/>
              <a:buChar char="■"/>
              <a:defRPr sz="2600"/>
            </a:lvl9pPr>
          </a:lstStyle>
          <a:p>
            <a:r>
              <a:rPr lang="en-US" dirty="0"/>
              <a:t>Text</a:t>
            </a:r>
            <a:endParaRPr dirty="0"/>
          </a:p>
        </p:txBody>
      </p:sp>
      <p:pic>
        <p:nvPicPr>
          <p:cNvPr id="8" name="picture"/>
          <p:cNvPicPr/>
          <p:nvPr userDrawn="1"/>
        </p:nvPicPr>
        <p:blipFill>
          <a:blip r:embed="rId2">
            <a:extLst>
              <a:ext uri="{28A0092B-C50C-407E-A947-70E740481C1C}">
                <a14:useLocalDpi xmlns:a14="http://schemas.microsoft.com/office/drawing/2010/main" val="0"/>
              </a:ext>
            </a:extLst>
          </a:blip>
          <a:stretch>
            <a:fillRect/>
          </a:stretch>
        </p:blipFill>
        <p:spPr>
          <a:xfrm>
            <a:off x="7747000" y="-31750"/>
            <a:ext cx="1473200" cy="17145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48A87A34-81AB-432B-8DAE-1953F412C126}" type="datetimeFigureOut">
              <a:rPr lang="en-US" smtClean="0"/>
              <a:t>6/15/18</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472820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CCCCCC"/>
        </a:solidFill>
        <a:effectLst/>
      </p:bgPr>
    </p:bg>
    <p:spTree>
      <p:nvGrpSpPr>
        <p:cNvPr id="1" name="Shape 5"/>
        <p:cNvGrpSpPr/>
        <p:nvPr/>
      </p:nvGrpSpPr>
      <p:grpSpPr>
        <a:xfrm>
          <a:off x="0" y="0"/>
          <a:ext cx="0" cy="0"/>
          <a:chOff x="0" y="0"/>
          <a:chExt cx="0" cy="0"/>
        </a:xfrm>
      </p:grpSpPr>
      <p:sp>
        <p:nvSpPr>
          <p:cNvPr id="2" name="Rectangle 1"/>
          <p:cNvSpPr/>
          <p:nvPr userDrawn="1"/>
        </p:nvSpPr>
        <p:spPr>
          <a:xfrm>
            <a:off x="0" y="6474279"/>
            <a:ext cx="9144000" cy="383721"/>
          </a:xfrm>
          <a:prstGeom prst="rect">
            <a:avLst/>
          </a:prstGeom>
          <a:solidFill>
            <a:srgbClr val="2E3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latin typeface="Bahnschrift" panose="020B0502040204020203" pitchFamily="34" charset="0"/>
              </a:rPr>
              <a:t>Smart Table CDR</a:t>
            </a:r>
          </a:p>
        </p:txBody>
      </p:sp>
      <p:sp>
        <p:nvSpPr>
          <p:cNvPr id="5" name="TextBox 4"/>
          <p:cNvSpPr txBox="1"/>
          <p:nvPr userDrawn="1"/>
        </p:nvSpPr>
        <p:spPr>
          <a:xfrm>
            <a:off x="8334163" y="6535334"/>
            <a:ext cx="678391" cy="261610"/>
          </a:xfrm>
          <a:prstGeom prst="rect">
            <a:avLst/>
          </a:prstGeom>
          <a:noFill/>
        </p:spPr>
        <p:txBody>
          <a:bodyPr wrap="none" rtlCol="0">
            <a:spAutoFit/>
          </a:bodyPr>
          <a:lstStyle/>
          <a:p>
            <a:fld id="{E5B87CCD-6E2B-4788-9B0B-C9DDA38CC429}" type="slidenum">
              <a:rPr lang="en-US" sz="1100" smtClean="0">
                <a:solidFill>
                  <a:schemeClr val="bg1"/>
                </a:solidFill>
                <a:latin typeface="Bahnschrift" panose="020B0502040204020203" pitchFamily="34" charset="0"/>
              </a:rPr>
              <a:pPr/>
              <a:t>‹#›</a:t>
            </a:fld>
            <a:r>
              <a:rPr lang="en-US" sz="1100" dirty="0">
                <a:solidFill>
                  <a:schemeClr val="bg1"/>
                </a:solidFill>
                <a:latin typeface="Bahnschrift" panose="020B0502040204020203" pitchFamily="34" charset="0"/>
              </a:rPr>
              <a:t> of 56</a:t>
            </a:r>
          </a:p>
        </p:txBody>
      </p:sp>
    </p:spTree>
    <p:extLst>
      <p:ext uri="{BB962C8B-B14F-4D97-AF65-F5344CB8AC3E}">
        <p14:creationId xmlns:p14="http://schemas.microsoft.com/office/powerpoint/2010/main" val="3351461376"/>
      </p:ext>
    </p:extLst>
  </p:cSld>
  <p:clrMap bg1="lt1" tx1="dk1" bg2="dk2" tx2="lt2" accent1="accent1" accent2="accent2" accent3="accent3" accent4="accent4" accent5="accent5" accent6="accent6" hlink="hlink" folHlink="folHlink"/>
  <p:sldLayoutIdLst>
    <p:sldLayoutId id="2147483673" r:id="rId1"/>
    <p:sldLayoutId id="2147483675"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S PGothic" panose="020B0600070205080204" pitchFamily="34" charset="-128"/>
          <a:ea typeface="MS PGothic" panose="020B0600070205080204" pitchFamily="34"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bg1"/>
        </a:solidFill>
        <a:effectLst/>
      </p:bgPr>
    </p:bg>
    <p:spTree>
      <p:nvGrpSpPr>
        <p:cNvPr id="1" name="Shape 5"/>
        <p:cNvGrpSpPr/>
        <p:nvPr/>
      </p:nvGrpSpPr>
      <p:grpSpPr>
        <a:xfrm>
          <a:off x="0" y="0"/>
          <a:ext cx="0" cy="0"/>
          <a:chOff x="0" y="0"/>
          <a:chExt cx="0" cy="0"/>
        </a:xfrm>
      </p:grpSpPr>
      <p:sp>
        <p:nvSpPr>
          <p:cNvPr id="2" name="Rectangle 1"/>
          <p:cNvSpPr/>
          <p:nvPr userDrawn="1"/>
        </p:nvSpPr>
        <p:spPr>
          <a:xfrm>
            <a:off x="0" y="6474279"/>
            <a:ext cx="9144000" cy="3837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Bahnschrift" panose="020B0502040204020203" pitchFamily="34" charset="0"/>
              </a:rPr>
              <a:t>Smart Table CDR</a:t>
            </a:r>
          </a:p>
        </p:txBody>
      </p:sp>
      <p:sp>
        <p:nvSpPr>
          <p:cNvPr id="5" name="TextBox 4"/>
          <p:cNvSpPr txBox="1"/>
          <p:nvPr userDrawn="1"/>
        </p:nvSpPr>
        <p:spPr>
          <a:xfrm>
            <a:off x="8334163" y="6535334"/>
            <a:ext cx="678391" cy="261610"/>
          </a:xfrm>
          <a:prstGeom prst="rect">
            <a:avLst/>
          </a:prstGeom>
          <a:noFill/>
        </p:spPr>
        <p:txBody>
          <a:bodyPr wrap="none" rtlCol="0">
            <a:spAutoFit/>
          </a:bodyPr>
          <a:lstStyle/>
          <a:p>
            <a:fld id="{E5B87CCD-6E2B-4788-9B0B-C9DDA38CC429}" type="slidenum">
              <a:rPr lang="en-US" sz="1100" smtClean="0">
                <a:latin typeface="Bahnschrift" panose="020B0502040204020203" pitchFamily="34" charset="0"/>
              </a:rPr>
              <a:t>‹#›</a:t>
            </a:fld>
            <a:r>
              <a:rPr lang="en-US" sz="1100" dirty="0">
                <a:latin typeface="Bahnschrift" panose="020B0502040204020203" pitchFamily="34" charset="0"/>
              </a:rPr>
              <a:t> </a:t>
            </a:r>
            <a:r>
              <a:rPr lang="en-US" sz="1100" baseline="0" dirty="0">
                <a:latin typeface="Bahnschrift" panose="020B0502040204020203" pitchFamily="34" charset="0"/>
              </a:rPr>
              <a:t>of 56</a:t>
            </a: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74" r:id="rId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S PGothic" panose="020B0600070205080204" pitchFamily="34" charset="-128"/>
          <a:ea typeface="MS PGothic" panose="020B0600070205080204" pitchFamily="34"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ctrTitle"/>
          </p:nvPr>
        </p:nvSpPr>
        <p:spPr>
          <a:xfrm>
            <a:off x="1132055" y="1021248"/>
            <a:ext cx="6680400" cy="11621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dirty="0">
                <a:solidFill>
                  <a:srgbClr val="00B0F0"/>
                </a:solidFill>
              </a:rPr>
              <a:t>Smart Table</a:t>
            </a:r>
            <a:br>
              <a:rPr lang="en" dirty="0"/>
            </a:br>
            <a:endParaRPr dirty="0"/>
          </a:p>
        </p:txBody>
      </p:sp>
      <p:sp>
        <p:nvSpPr>
          <p:cNvPr id="2" name="TextBox 1"/>
          <p:cNvSpPr txBox="1"/>
          <p:nvPr/>
        </p:nvSpPr>
        <p:spPr>
          <a:xfrm>
            <a:off x="1144755" y="1891323"/>
            <a:ext cx="4222631" cy="800219"/>
          </a:xfrm>
          <a:prstGeom prst="rect">
            <a:avLst/>
          </a:prstGeom>
          <a:noFill/>
        </p:spPr>
        <p:txBody>
          <a:bodyPr wrap="none" rtlCol="0">
            <a:spAutoFit/>
          </a:bodyPr>
          <a:lstStyle/>
          <a:p>
            <a:r>
              <a:rPr lang="en-US" sz="3200" dirty="0">
                <a:solidFill>
                  <a:schemeClr val="accent2"/>
                </a:solidFill>
                <a:latin typeface="Bahnschrift" panose="020B0502040204020203" pitchFamily="34" charset="0"/>
                <a:ea typeface="MS UI Gothic" panose="020B0600070205080204" pitchFamily="34" charset="-128"/>
                <a:cs typeface="Quicksand"/>
                <a:sym typeface="Quicksand"/>
              </a:rPr>
              <a:t>Critical Design Review</a:t>
            </a:r>
          </a:p>
          <a:p>
            <a:endParaRPr lang="en-US" dirty="0"/>
          </a:p>
        </p:txBody>
      </p:sp>
      <p:sp>
        <p:nvSpPr>
          <p:cNvPr id="4" name="Rectangle 3"/>
          <p:cNvSpPr/>
          <p:nvPr/>
        </p:nvSpPr>
        <p:spPr>
          <a:xfrm>
            <a:off x="6022244" y="2909395"/>
            <a:ext cx="2806700" cy="1877437"/>
          </a:xfrm>
          <a:prstGeom prst="rect">
            <a:avLst/>
          </a:prstGeom>
        </p:spPr>
        <p:txBody>
          <a:bodyPr wrap="square">
            <a:spAutoFit/>
          </a:bodyPr>
          <a:lstStyle/>
          <a:p>
            <a:pPr marL="0" indent="0">
              <a:buNone/>
            </a:pPr>
            <a:r>
              <a:rPr lang="en-US" sz="2400" b="1" dirty="0">
                <a:solidFill>
                  <a:schemeClr val="accent2"/>
                </a:solidFill>
                <a:latin typeface="Bahnschrift" panose="020B0502040204020203" pitchFamily="34" charset="0"/>
              </a:rPr>
              <a:t>Group 16</a:t>
            </a:r>
          </a:p>
          <a:p>
            <a:pPr marL="0" indent="0">
              <a:buNone/>
            </a:pPr>
            <a:endParaRPr lang="en-US" sz="2000" b="1" dirty="0">
              <a:solidFill>
                <a:schemeClr val="accent2"/>
              </a:solidFill>
              <a:latin typeface="Bahnschrift" panose="020B0502040204020203" pitchFamily="34" charset="0"/>
            </a:endParaRPr>
          </a:p>
          <a:p>
            <a:r>
              <a:rPr lang="en-US" sz="1800" dirty="0">
                <a:solidFill>
                  <a:schemeClr val="accent2"/>
                </a:solidFill>
                <a:latin typeface="Bahnschrift" panose="020B0502040204020203" pitchFamily="34" charset="0"/>
              </a:rPr>
              <a:t>Christopher Corley </a:t>
            </a:r>
          </a:p>
          <a:p>
            <a:r>
              <a:rPr lang="en-US" sz="1800" dirty="0">
                <a:solidFill>
                  <a:schemeClr val="accent2"/>
                </a:solidFill>
                <a:latin typeface="Bahnschrift" panose="020B0502040204020203" pitchFamily="34" charset="0"/>
              </a:rPr>
              <a:t>Theodore Cox	</a:t>
            </a:r>
          </a:p>
          <a:p>
            <a:r>
              <a:rPr lang="en-US" sz="1800" dirty="0">
                <a:solidFill>
                  <a:schemeClr val="accent2"/>
                </a:solidFill>
                <a:latin typeface="Bahnschrift" panose="020B0502040204020203" pitchFamily="34" charset="0"/>
              </a:rPr>
              <a:t>Dhaval Desai</a:t>
            </a:r>
          </a:p>
          <a:p>
            <a:r>
              <a:rPr lang="en-US" sz="1800" dirty="0">
                <a:solidFill>
                  <a:schemeClr val="accent2"/>
                </a:solidFill>
                <a:latin typeface="Bahnschrift" panose="020B0502040204020203" pitchFamily="34" charset="0"/>
              </a:rPr>
              <a:t>Mikey Garrity</a:t>
            </a:r>
          </a:p>
        </p:txBody>
      </p:sp>
      <p:pic>
        <p:nvPicPr>
          <p:cNvPr id="8" name="picture"/>
          <p:cNvPicPr/>
          <p:nvPr/>
        </p:nvPicPr>
        <p:blipFill>
          <a:blip r:embed="rId3">
            <a:extLst>
              <a:ext uri="{28A0092B-C50C-407E-A947-70E740481C1C}">
                <a14:useLocalDpi xmlns:a14="http://schemas.microsoft.com/office/drawing/2010/main" val="0"/>
              </a:ext>
            </a:extLst>
          </a:blip>
          <a:stretch>
            <a:fillRect/>
          </a:stretch>
        </p:blipFill>
        <p:spPr>
          <a:xfrm>
            <a:off x="863401" y="2478900"/>
            <a:ext cx="3888740" cy="41567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231800" y="2334469"/>
            <a:ext cx="6680400" cy="2189061"/>
          </a:xfrm>
        </p:spPr>
        <p:txBody>
          <a:bodyPr/>
          <a:lstStyle/>
          <a:p>
            <a:r>
              <a:rPr lang="en-US" b="1" dirty="0">
                <a:solidFill>
                  <a:srgbClr val="2E3037"/>
                </a:solidFill>
              </a:rPr>
              <a:t>Subsystem Overview</a:t>
            </a:r>
          </a:p>
        </p:txBody>
      </p:sp>
      <p:sp>
        <p:nvSpPr>
          <p:cNvPr id="5" name="TextBox 4">
            <a:extLst>
              <a:ext uri="{FF2B5EF4-FFF2-40B4-BE49-F238E27FC236}">
                <a16:creationId xmlns:a16="http://schemas.microsoft.com/office/drawing/2014/main" id="{D6BB1F83-38C5-4340-A5EA-411E2F573F03}"/>
              </a:ext>
            </a:extLst>
          </p:cNvPr>
          <p:cNvSpPr txBox="1"/>
          <p:nvPr/>
        </p:nvSpPr>
        <p:spPr>
          <a:xfrm>
            <a:off x="86700" y="6532832"/>
            <a:ext cx="333746" cy="307777"/>
          </a:xfrm>
          <a:prstGeom prst="rect">
            <a:avLst/>
          </a:prstGeom>
          <a:noFill/>
        </p:spPr>
        <p:txBody>
          <a:bodyPr wrap="none" rtlCol="0">
            <a:spAutoFit/>
          </a:bodyPr>
          <a:lstStyle/>
          <a:p>
            <a:r>
              <a:rPr lang="en-US" dirty="0">
                <a:solidFill>
                  <a:schemeClr val="bg1"/>
                </a:solidFill>
              </a:rPr>
              <a:t>M</a:t>
            </a:r>
          </a:p>
        </p:txBody>
      </p:sp>
    </p:spTree>
    <p:extLst>
      <p:ext uri="{BB962C8B-B14F-4D97-AF65-F5344CB8AC3E}">
        <p14:creationId xmlns:p14="http://schemas.microsoft.com/office/powerpoint/2010/main" val="3922311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solidFill>
                  <a:srgbClr val="00B0F0"/>
                </a:solidFill>
              </a:rPr>
              <a:t>Smart LED Subsystem</a:t>
            </a:r>
            <a:endParaRPr lang="en-US" b="1" dirty="0">
              <a:solidFill>
                <a:srgbClr val="00B0F0"/>
              </a:solidFill>
            </a:endParaRPr>
          </a:p>
        </p:txBody>
      </p:sp>
      <p:pic>
        <p:nvPicPr>
          <p:cNvPr id="12" name="Picture 11">
            <a:extLst>
              <a:ext uri="{FF2B5EF4-FFF2-40B4-BE49-F238E27FC236}">
                <a16:creationId xmlns:a16="http://schemas.microsoft.com/office/drawing/2014/main" id="{8F437704-7A10-4AD1-B29F-020001EE980A}"/>
              </a:ext>
            </a:extLst>
          </p:cNvPr>
          <p:cNvPicPr>
            <a:picLocks noChangeAspect="1"/>
          </p:cNvPicPr>
          <p:nvPr/>
        </p:nvPicPr>
        <p:blipFill>
          <a:blip r:embed="rId2"/>
          <a:stretch>
            <a:fillRect/>
          </a:stretch>
        </p:blipFill>
        <p:spPr>
          <a:xfrm>
            <a:off x="1578163" y="1157287"/>
            <a:ext cx="5987673" cy="4919663"/>
          </a:xfrm>
          <a:prstGeom prst="rect">
            <a:avLst/>
          </a:prstGeom>
        </p:spPr>
      </p:pic>
      <p:sp>
        <p:nvSpPr>
          <p:cNvPr id="14" name="TextBox 13">
            <a:extLst>
              <a:ext uri="{FF2B5EF4-FFF2-40B4-BE49-F238E27FC236}">
                <a16:creationId xmlns:a16="http://schemas.microsoft.com/office/drawing/2014/main" id="{4AE2684E-0344-43E5-8BBA-163E8ACEBFAF}"/>
              </a:ext>
            </a:extLst>
          </p:cNvPr>
          <p:cNvSpPr txBox="1"/>
          <p:nvPr/>
        </p:nvSpPr>
        <p:spPr>
          <a:xfrm>
            <a:off x="86700" y="6532832"/>
            <a:ext cx="333746" cy="307777"/>
          </a:xfrm>
          <a:prstGeom prst="rect">
            <a:avLst/>
          </a:prstGeom>
          <a:noFill/>
        </p:spPr>
        <p:txBody>
          <a:bodyPr wrap="none" rtlCol="0">
            <a:spAutoFit/>
          </a:bodyPr>
          <a:lstStyle/>
          <a:p>
            <a:r>
              <a:rPr lang="en-US" dirty="0"/>
              <a:t>M</a:t>
            </a:r>
          </a:p>
        </p:txBody>
      </p:sp>
    </p:spTree>
    <p:extLst>
      <p:ext uri="{BB962C8B-B14F-4D97-AF65-F5344CB8AC3E}">
        <p14:creationId xmlns:p14="http://schemas.microsoft.com/office/powerpoint/2010/main" val="722830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60976-1335-4A91-9E85-F9B673AE8E40}"/>
              </a:ext>
            </a:extLst>
          </p:cNvPr>
          <p:cNvSpPr>
            <a:spLocks noGrp="1"/>
          </p:cNvSpPr>
          <p:nvPr>
            <p:ph type="title"/>
          </p:nvPr>
        </p:nvSpPr>
        <p:spPr/>
        <p:txBody>
          <a:bodyPr/>
          <a:lstStyle/>
          <a:p>
            <a:r>
              <a:rPr lang="en-US" b="1" dirty="0">
                <a:solidFill>
                  <a:srgbClr val="00B0F0"/>
                </a:solidFill>
              </a:rPr>
              <a:t>Smart LED Subsystem Intro</a:t>
            </a:r>
          </a:p>
        </p:txBody>
      </p:sp>
      <p:sp>
        <p:nvSpPr>
          <p:cNvPr id="3" name="Text Placeholder 2">
            <a:extLst>
              <a:ext uri="{FF2B5EF4-FFF2-40B4-BE49-F238E27FC236}">
                <a16:creationId xmlns:a16="http://schemas.microsoft.com/office/drawing/2014/main" id="{4C1D7362-D854-4DF9-96BA-36F437E72BAA}"/>
              </a:ext>
            </a:extLst>
          </p:cNvPr>
          <p:cNvSpPr>
            <a:spLocks noGrp="1"/>
          </p:cNvSpPr>
          <p:nvPr>
            <p:ph type="body" idx="1"/>
          </p:nvPr>
        </p:nvSpPr>
        <p:spPr>
          <a:xfrm>
            <a:off x="149474" y="1155700"/>
            <a:ext cx="3782846" cy="4967700"/>
          </a:xfrm>
        </p:spPr>
        <p:txBody>
          <a:bodyPr/>
          <a:lstStyle/>
          <a:p>
            <a:r>
              <a:rPr lang="en-US" dirty="0"/>
              <a:t>Used to Signal Waiters</a:t>
            </a:r>
          </a:p>
          <a:p>
            <a:pPr marL="520700" lvl="1" indent="0">
              <a:buClr>
                <a:schemeClr val="bg1"/>
              </a:buClr>
              <a:buNone/>
            </a:pPr>
            <a:r>
              <a:rPr lang="en-US" sz="2000" dirty="0">
                <a:solidFill>
                  <a:schemeClr val="bg1"/>
                </a:solidFill>
              </a:rPr>
              <a:t>Examples:</a:t>
            </a:r>
          </a:p>
          <a:p>
            <a:pPr lvl="1">
              <a:buClr>
                <a:schemeClr val="bg1"/>
              </a:buClr>
              <a:buFont typeface="Arial" panose="020B0604020202020204" pitchFamily="34" charset="0"/>
              <a:buChar char="▫"/>
            </a:pPr>
            <a:r>
              <a:rPr lang="en-US" sz="1800" dirty="0">
                <a:solidFill>
                  <a:schemeClr val="bg1"/>
                </a:solidFill>
              </a:rPr>
              <a:t>If guest needs immediate attention (Red)</a:t>
            </a:r>
          </a:p>
          <a:p>
            <a:pPr lvl="1">
              <a:buClr>
                <a:schemeClr val="bg1"/>
              </a:buClr>
              <a:buFont typeface="Arial" panose="020B0604020202020204" pitchFamily="34" charset="0"/>
              <a:buChar char="▫"/>
            </a:pPr>
            <a:r>
              <a:rPr lang="en-US" sz="1800" dirty="0">
                <a:solidFill>
                  <a:schemeClr val="bg1"/>
                </a:solidFill>
              </a:rPr>
              <a:t>When guests are happy (Blue)</a:t>
            </a:r>
          </a:p>
          <a:p>
            <a:r>
              <a:rPr lang="en-US" dirty="0"/>
              <a:t>Provide ambient light</a:t>
            </a:r>
          </a:p>
        </p:txBody>
      </p:sp>
      <p:pic>
        <p:nvPicPr>
          <p:cNvPr id="5" name="Picture 4" descr="A circuit board&#10;&#10;Description generated with very high confidence">
            <a:extLst>
              <a:ext uri="{FF2B5EF4-FFF2-40B4-BE49-F238E27FC236}">
                <a16:creationId xmlns:a16="http://schemas.microsoft.com/office/drawing/2014/main" id="{9EC4EC99-9A68-4DA1-A9FF-3A017FA9919B}"/>
              </a:ext>
            </a:extLst>
          </p:cNvPr>
          <p:cNvPicPr>
            <a:picLocks noChangeAspect="1"/>
          </p:cNvPicPr>
          <p:nvPr/>
        </p:nvPicPr>
        <p:blipFill>
          <a:blip r:embed="rId2"/>
          <a:stretch>
            <a:fillRect/>
          </a:stretch>
        </p:blipFill>
        <p:spPr>
          <a:xfrm>
            <a:off x="3948237" y="2117248"/>
            <a:ext cx="4899080" cy="30446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C635E59C-23CD-40DB-9E6D-A65113ADF394}"/>
              </a:ext>
            </a:extLst>
          </p:cNvPr>
          <p:cNvSpPr txBox="1"/>
          <p:nvPr/>
        </p:nvSpPr>
        <p:spPr>
          <a:xfrm>
            <a:off x="86700" y="6532832"/>
            <a:ext cx="333746" cy="307777"/>
          </a:xfrm>
          <a:prstGeom prst="rect">
            <a:avLst/>
          </a:prstGeom>
          <a:noFill/>
        </p:spPr>
        <p:txBody>
          <a:bodyPr wrap="none" rtlCol="0">
            <a:spAutoFit/>
          </a:bodyPr>
          <a:lstStyle/>
          <a:p>
            <a:r>
              <a:rPr lang="en-US" dirty="0"/>
              <a:t>M</a:t>
            </a:r>
          </a:p>
        </p:txBody>
      </p:sp>
    </p:spTree>
    <p:extLst>
      <p:ext uri="{BB962C8B-B14F-4D97-AF65-F5344CB8AC3E}">
        <p14:creationId xmlns:p14="http://schemas.microsoft.com/office/powerpoint/2010/main" val="2226458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60CBD-DA85-2E4F-8296-46146722FC69}"/>
              </a:ext>
            </a:extLst>
          </p:cNvPr>
          <p:cNvSpPr>
            <a:spLocks noGrp="1"/>
          </p:cNvSpPr>
          <p:nvPr>
            <p:ph type="title"/>
          </p:nvPr>
        </p:nvSpPr>
        <p:spPr/>
        <p:txBody>
          <a:bodyPr/>
          <a:lstStyle/>
          <a:p>
            <a:r>
              <a:rPr lang="en-US" b="1" dirty="0">
                <a:solidFill>
                  <a:srgbClr val="00B0F0"/>
                </a:solidFill>
              </a:rPr>
              <a:t>Smart LEDs</a:t>
            </a:r>
          </a:p>
        </p:txBody>
      </p:sp>
      <p:sp>
        <p:nvSpPr>
          <p:cNvPr id="3" name="Content Placeholder 2">
            <a:extLst>
              <a:ext uri="{FF2B5EF4-FFF2-40B4-BE49-F238E27FC236}">
                <a16:creationId xmlns:a16="http://schemas.microsoft.com/office/drawing/2014/main" id="{4D02912B-7E61-ED41-9A43-718018B36D55}"/>
              </a:ext>
            </a:extLst>
          </p:cNvPr>
          <p:cNvSpPr>
            <a:spLocks noGrp="1"/>
          </p:cNvSpPr>
          <p:nvPr>
            <p:ph type="body" idx="1"/>
          </p:nvPr>
        </p:nvSpPr>
        <p:spPr>
          <a:xfrm>
            <a:off x="99384" y="1008101"/>
            <a:ext cx="3306900" cy="4967700"/>
          </a:xfrm>
        </p:spPr>
        <p:txBody>
          <a:bodyPr>
            <a:normAutofit/>
          </a:bodyPr>
          <a:lstStyle/>
          <a:p>
            <a:r>
              <a:rPr lang="en-US" dirty="0"/>
              <a:t>WS2812B- Modern 5V equivalent of addressable LEDs (12V)</a:t>
            </a:r>
          </a:p>
          <a:p>
            <a:r>
              <a:rPr lang="en-US" dirty="0"/>
              <a:t>1 Data Line- Internal Clock (persnickety about timing)</a:t>
            </a:r>
          </a:p>
          <a:p>
            <a:r>
              <a:rPr lang="en-US" dirty="0"/>
              <a:t>High Draw: 1-2 Amps Oscillating</a:t>
            </a:r>
          </a:p>
        </p:txBody>
      </p:sp>
      <p:pic>
        <p:nvPicPr>
          <p:cNvPr id="4" name="Picture 3">
            <a:extLst>
              <a:ext uri="{FF2B5EF4-FFF2-40B4-BE49-F238E27FC236}">
                <a16:creationId xmlns:a16="http://schemas.microsoft.com/office/drawing/2014/main" id="{F82A5DA3-B32C-3F48-B988-B0F6ACA8F808}"/>
              </a:ext>
            </a:extLst>
          </p:cNvPr>
          <p:cNvPicPr>
            <a:picLocks noChangeAspect="1"/>
          </p:cNvPicPr>
          <p:nvPr/>
        </p:nvPicPr>
        <p:blipFill>
          <a:blip r:embed="rId2"/>
          <a:stretch>
            <a:fillRect/>
          </a:stretch>
        </p:blipFill>
        <p:spPr>
          <a:xfrm>
            <a:off x="5821680" y="3383992"/>
            <a:ext cx="3075921" cy="28918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37E3754A-C7A8-ED45-BA60-7A0666B5BFBB}"/>
              </a:ext>
            </a:extLst>
          </p:cNvPr>
          <p:cNvPicPr>
            <a:picLocks noChangeAspect="1"/>
          </p:cNvPicPr>
          <p:nvPr/>
        </p:nvPicPr>
        <p:blipFill>
          <a:blip r:embed="rId3"/>
          <a:stretch>
            <a:fillRect/>
          </a:stretch>
        </p:blipFill>
        <p:spPr>
          <a:xfrm>
            <a:off x="3618935" y="1084580"/>
            <a:ext cx="2719038" cy="27190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6" name="Straight Arrow Connector 5">
            <a:extLst>
              <a:ext uri="{FF2B5EF4-FFF2-40B4-BE49-F238E27FC236}">
                <a16:creationId xmlns:a16="http://schemas.microsoft.com/office/drawing/2014/main" id="{4C1C45D1-FB1C-499A-8B74-E4FB318842DD}"/>
              </a:ext>
            </a:extLst>
          </p:cNvPr>
          <p:cNvCxnSpPr>
            <a:cxnSpLocks/>
          </p:cNvCxnSpPr>
          <p:nvPr/>
        </p:nvCxnSpPr>
        <p:spPr>
          <a:xfrm flipV="1">
            <a:off x="4449452" y="3035431"/>
            <a:ext cx="529002" cy="1794465"/>
          </a:xfrm>
          <a:prstGeom prst="straightConnector1">
            <a:avLst/>
          </a:prstGeom>
          <a:ln w="7302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A99D64A-03C5-4622-A70A-A84FFF3FB62A}"/>
              </a:ext>
            </a:extLst>
          </p:cNvPr>
          <p:cNvCxnSpPr>
            <a:cxnSpLocks/>
          </p:cNvCxnSpPr>
          <p:nvPr/>
        </p:nvCxnSpPr>
        <p:spPr>
          <a:xfrm flipH="1">
            <a:off x="4471690" y="1425116"/>
            <a:ext cx="2195120" cy="932105"/>
          </a:xfrm>
          <a:prstGeom prst="straightConnector1">
            <a:avLst/>
          </a:prstGeom>
          <a:ln w="7302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3658978-CC71-4AB5-8C46-CCFF42B25916}"/>
              </a:ext>
            </a:extLst>
          </p:cNvPr>
          <p:cNvCxnSpPr>
            <a:cxnSpLocks/>
          </p:cNvCxnSpPr>
          <p:nvPr/>
        </p:nvCxnSpPr>
        <p:spPr>
          <a:xfrm flipH="1">
            <a:off x="4978456" y="1408211"/>
            <a:ext cx="1795153" cy="897671"/>
          </a:xfrm>
          <a:prstGeom prst="straightConnector1">
            <a:avLst/>
          </a:prstGeom>
          <a:ln w="7302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563DC94-65B3-4C71-AFDC-4C37664B6C6C}"/>
              </a:ext>
            </a:extLst>
          </p:cNvPr>
          <p:cNvCxnSpPr>
            <a:cxnSpLocks/>
          </p:cNvCxnSpPr>
          <p:nvPr/>
        </p:nvCxnSpPr>
        <p:spPr>
          <a:xfrm flipH="1">
            <a:off x="5307292" y="1346611"/>
            <a:ext cx="1522078" cy="1010610"/>
          </a:xfrm>
          <a:prstGeom prst="straightConnector1">
            <a:avLst/>
          </a:prstGeom>
          <a:ln w="7302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7653B0E-4AA3-4B74-832F-0EC06F604E09}"/>
              </a:ext>
            </a:extLst>
          </p:cNvPr>
          <p:cNvSpPr txBox="1"/>
          <p:nvPr/>
        </p:nvSpPr>
        <p:spPr>
          <a:xfrm>
            <a:off x="6420762" y="1008101"/>
            <a:ext cx="1539930" cy="400110"/>
          </a:xfrm>
          <a:prstGeom prst="rect">
            <a:avLst/>
          </a:prstGeom>
          <a:solidFill>
            <a:srgbClr val="2E3037"/>
          </a:solidFill>
        </p:spPr>
        <p:txBody>
          <a:bodyPr wrap="square" rtlCol="0">
            <a:spAutoFit/>
          </a:bodyPr>
          <a:lstStyle/>
          <a:p>
            <a:r>
              <a:rPr lang="en-US" sz="2000" b="1" dirty="0">
                <a:solidFill>
                  <a:schemeClr val="bg1"/>
                </a:solidFill>
              </a:rPr>
              <a:t>RGB LEDs</a:t>
            </a:r>
          </a:p>
        </p:txBody>
      </p:sp>
      <p:sp>
        <p:nvSpPr>
          <p:cNvPr id="21" name="TextBox 20">
            <a:extLst>
              <a:ext uri="{FF2B5EF4-FFF2-40B4-BE49-F238E27FC236}">
                <a16:creationId xmlns:a16="http://schemas.microsoft.com/office/drawing/2014/main" id="{031A7E56-BDC4-4F93-B75A-BA1B1BDF67CC}"/>
              </a:ext>
            </a:extLst>
          </p:cNvPr>
          <p:cNvSpPr txBox="1"/>
          <p:nvPr/>
        </p:nvSpPr>
        <p:spPr>
          <a:xfrm>
            <a:off x="3767360" y="4639599"/>
            <a:ext cx="1813307" cy="400110"/>
          </a:xfrm>
          <a:prstGeom prst="rect">
            <a:avLst/>
          </a:prstGeom>
          <a:solidFill>
            <a:srgbClr val="2E3037"/>
          </a:solidFill>
        </p:spPr>
        <p:txBody>
          <a:bodyPr wrap="square" rtlCol="0">
            <a:spAutoFit/>
          </a:bodyPr>
          <a:lstStyle/>
          <a:p>
            <a:r>
              <a:rPr lang="en-US" sz="2000" b="1" dirty="0">
                <a:solidFill>
                  <a:schemeClr val="bg1"/>
                </a:solidFill>
              </a:rPr>
              <a:t>IC (Clock)</a:t>
            </a:r>
          </a:p>
        </p:txBody>
      </p:sp>
      <p:sp>
        <p:nvSpPr>
          <p:cNvPr id="12" name="TextBox 11">
            <a:extLst>
              <a:ext uri="{FF2B5EF4-FFF2-40B4-BE49-F238E27FC236}">
                <a16:creationId xmlns:a16="http://schemas.microsoft.com/office/drawing/2014/main" id="{8DC9AC48-3A54-4267-9B93-BADC9FEA2359}"/>
              </a:ext>
            </a:extLst>
          </p:cNvPr>
          <p:cNvSpPr txBox="1"/>
          <p:nvPr/>
        </p:nvSpPr>
        <p:spPr>
          <a:xfrm>
            <a:off x="86700" y="6532832"/>
            <a:ext cx="333746" cy="307777"/>
          </a:xfrm>
          <a:prstGeom prst="rect">
            <a:avLst/>
          </a:prstGeom>
          <a:noFill/>
        </p:spPr>
        <p:txBody>
          <a:bodyPr wrap="none" rtlCol="0">
            <a:spAutoFit/>
          </a:bodyPr>
          <a:lstStyle/>
          <a:p>
            <a:r>
              <a:rPr lang="en-US" dirty="0"/>
              <a:t>M</a:t>
            </a:r>
          </a:p>
        </p:txBody>
      </p:sp>
    </p:spTree>
    <p:extLst>
      <p:ext uri="{BB962C8B-B14F-4D97-AF65-F5344CB8AC3E}">
        <p14:creationId xmlns:p14="http://schemas.microsoft.com/office/powerpoint/2010/main" val="2708364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2A0411-39D2-4A6C-A34F-0C24396DA75C}"/>
              </a:ext>
            </a:extLst>
          </p:cNvPr>
          <p:cNvSpPr/>
          <p:nvPr/>
        </p:nvSpPr>
        <p:spPr>
          <a:xfrm>
            <a:off x="624114" y="1320260"/>
            <a:ext cx="7736114" cy="4808489"/>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Title 1">
            <a:extLst>
              <a:ext uri="{FF2B5EF4-FFF2-40B4-BE49-F238E27FC236}">
                <a16:creationId xmlns:a16="http://schemas.microsoft.com/office/drawing/2014/main" id="{78621BA7-9735-024D-B5E2-38CC8F79DC36}"/>
              </a:ext>
            </a:extLst>
          </p:cNvPr>
          <p:cNvSpPr>
            <a:spLocks noGrp="1"/>
          </p:cNvSpPr>
          <p:nvPr>
            <p:ph type="title"/>
          </p:nvPr>
        </p:nvSpPr>
        <p:spPr/>
        <p:txBody>
          <a:bodyPr>
            <a:normAutofit/>
          </a:bodyPr>
          <a:lstStyle/>
          <a:p>
            <a:r>
              <a:rPr lang="en-US" sz="3000" b="1" dirty="0">
                <a:solidFill>
                  <a:srgbClr val="00B0F0"/>
                </a:solidFill>
              </a:rPr>
              <a:t>Information Display Highlighted</a:t>
            </a:r>
          </a:p>
        </p:txBody>
      </p:sp>
      <p:pic>
        <p:nvPicPr>
          <p:cNvPr id="5" name="Picture 4">
            <a:extLst>
              <a:ext uri="{FF2B5EF4-FFF2-40B4-BE49-F238E27FC236}">
                <a16:creationId xmlns:a16="http://schemas.microsoft.com/office/drawing/2014/main" id="{96197585-1328-4DCA-A4DB-132C1E87935A}"/>
              </a:ext>
            </a:extLst>
          </p:cNvPr>
          <p:cNvPicPr>
            <a:picLocks noChangeAspect="1"/>
          </p:cNvPicPr>
          <p:nvPr/>
        </p:nvPicPr>
        <p:blipFill>
          <a:blip r:embed="rId3"/>
          <a:stretch>
            <a:fillRect/>
          </a:stretch>
        </p:blipFill>
        <p:spPr>
          <a:xfrm>
            <a:off x="1398360" y="1510037"/>
            <a:ext cx="5099753" cy="4428933"/>
          </a:xfrm>
          <a:prstGeom prst="rect">
            <a:avLst/>
          </a:prstGeom>
        </p:spPr>
      </p:pic>
      <p:sp>
        <p:nvSpPr>
          <p:cNvPr id="6" name="TextBox 5">
            <a:extLst>
              <a:ext uri="{FF2B5EF4-FFF2-40B4-BE49-F238E27FC236}">
                <a16:creationId xmlns:a16="http://schemas.microsoft.com/office/drawing/2014/main" id="{676F9F4A-B0D4-438F-AD86-8F43A2B10515}"/>
              </a:ext>
            </a:extLst>
          </p:cNvPr>
          <p:cNvSpPr txBox="1"/>
          <p:nvPr/>
        </p:nvSpPr>
        <p:spPr>
          <a:xfrm>
            <a:off x="86700" y="6532832"/>
            <a:ext cx="314510" cy="307777"/>
          </a:xfrm>
          <a:prstGeom prst="rect">
            <a:avLst/>
          </a:prstGeom>
          <a:noFill/>
        </p:spPr>
        <p:txBody>
          <a:bodyPr wrap="none" rtlCol="0">
            <a:spAutoFit/>
          </a:bodyPr>
          <a:lstStyle/>
          <a:p>
            <a:r>
              <a:rPr lang="en-US" dirty="0"/>
              <a:t>C</a:t>
            </a:r>
          </a:p>
        </p:txBody>
      </p:sp>
    </p:spTree>
    <p:extLst>
      <p:ext uri="{BB962C8B-B14F-4D97-AF65-F5344CB8AC3E}">
        <p14:creationId xmlns:p14="http://schemas.microsoft.com/office/powerpoint/2010/main" val="2392344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D021E-AF3D-4A29-9B50-D0C88C088D15}"/>
              </a:ext>
            </a:extLst>
          </p:cNvPr>
          <p:cNvSpPr>
            <a:spLocks noGrp="1"/>
          </p:cNvSpPr>
          <p:nvPr>
            <p:ph type="title"/>
          </p:nvPr>
        </p:nvSpPr>
        <p:spPr/>
        <p:txBody>
          <a:bodyPr/>
          <a:lstStyle/>
          <a:p>
            <a:r>
              <a:rPr lang="en-US" b="1" dirty="0">
                <a:solidFill>
                  <a:srgbClr val="00B0F0"/>
                </a:solidFill>
              </a:rPr>
              <a:t>Information Display</a:t>
            </a:r>
          </a:p>
        </p:txBody>
      </p:sp>
      <p:sp>
        <p:nvSpPr>
          <p:cNvPr id="3" name="Text Placeholder 2">
            <a:extLst>
              <a:ext uri="{FF2B5EF4-FFF2-40B4-BE49-F238E27FC236}">
                <a16:creationId xmlns:a16="http://schemas.microsoft.com/office/drawing/2014/main" id="{AC610190-46C2-4C07-A415-7206AC384487}"/>
              </a:ext>
            </a:extLst>
          </p:cNvPr>
          <p:cNvSpPr>
            <a:spLocks noGrp="1"/>
          </p:cNvSpPr>
          <p:nvPr>
            <p:ph type="body" idx="1"/>
          </p:nvPr>
        </p:nvSpPr>
        <p:spPr>
          <a:xfrm>
            <a:off x="149475" y="1155700"/>
            <a:ext cx="5016885" cy="4967700"/>
          </a:xfrm>
        </p:spPr>
        <p:txBody>
          <a:bodyPr/>
          <a:lstStyle/>
          <a:p>
            <a:r>
              <a:rPr lang="en-US" dirty="0"/>
              <a:t>Provides the ability to present text strings to the tables guests using the LCD screen</a:t>
            </a:r>
          </a:p>
          <a:p>
            <a:r>
              <a:rPr lang="en-US" dirty="0"/>
              <a:t>“Welcome, your server will be with you shortly.”</a:t>
            </a:r>
          </a:p>
          <a:p>
            <a:r>
              <a:rPr lang="en-US" dirty="0"/>
              <a:t>“Would you like a beverage refill?” </a:t>
            </a:r>
            <a:r>
              <a:rPr lang="en-US" dirty="0">
                <a:solidFill>
                  <a:srgbClr val="00B050"/>
                </a:solidFill>
              </a:rPr>
              <a:t>Yes</a:t>
            </a:r>
            <a:r>
              <a:rPr lang="en-US" dirty="0"/>
              <a:t> or </a:t>
            </a:r>
            <a:r>
              <a:rPr lang="en-US" dirty="0">
                <a:solidFill>
                  <a:srgbClr val="FF0000"/>
                </a:solidFill>
              </a:rPr>
              <a:t>No </a:t>
            </a:r>
            <a:endParaRPr lang="en-US" dirty="0"/>
          </a:p>
          <a:p>
            <a:r>
              <a:rPr lang="en-US" dirty="0"/>
              <a:t>Uses a custom designed capactive touch board to allow the guests to respond to questions on the screen</a:t>
            </a:r>
          </a:p>
          <a:p>
            <a:pPr marL="63500" indent="0">
              <a:buNone/>
            </a:pPr>
            <a:endParaRPr lang="en-US" dirty="0"/>
          </a:p>
        </p:txBody>
      </p:sp>
      <p:pic>
        <p:nvPicPr>
          <p:cNvPr id="5" name="Picture 4">
            <a:extLst>
              <a:ext uri="{FF2B5EF4-FFF2-40B4-BE49-F238E27FC236}">
                <a16:creationId xmlns:a16="http://schemas.microsoft.com/office/drawing/2014/main" id="{6C628EE0-F3E8-46E8-93CC-52D96BE2CD2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695" b="97458" l="9537" r="94823">
                        <a14:foregroundMark x1="15804" y1="6215" x2="70027" y2="12147"/>
                        <a14:foregroundMark x1="70027" y1="12147" x2="85014" y2="11017"/>
                        <a14:foregroundMark x1="85014" y1="11017" x2="95095" y2="22599"/>
                        <a14:foregroundMark x1="95095" y1="22599" x2="93733" y2="52825"/>
                        <a14:foregroundMark x1="93733" y1="52825" x2="57493" y2="51412"/>
                        <a14:foregroundMark x1="11444" y1="5085" x2="25341" y2="3672"/>
                        <a14:foregroundMark x1="25341" y1="3672" x2="82016" y2="7345"/>
                        <a14:foregroundMark x1="82016" y1="7345" x2="91553" y2="5932"/>
                        <a14:foregroundMark x1="12262" y1="4802" x2="9537" y2="3107"/>
                        <a14:foregroundMark x1="42779" y1="2825" x2="42779" y2="2825"/>
                        <a14:foregroundMark x1="46049" y1="2542" x2="46049" y2="2542"/>
                        <a14:foregroundMark x1="49319" y1="3390" x2="49319" y2="3390"/>
                        <a14:foregroundMark x1="53678" y1="1977" x2="28065" y2="2825"/>
                        <a14:foregroundMark x1="95095" y1="2825" x2="94823" y2="4520"/>
                        <a14:foregroundMark x1="37875" y1="88418" x2="27520" y2="78249"/>
                        <a14:foregroundMark x1="27520" y1="78249" x2="38147" y2="67797"/>
                        <a14:foregroundMark x1="38147" y1="67797" x2="54496" y2="67232"/>
                        <a14:foregroundMark x1="54496" y1="67232" x2="68937" y2="70904"/>
                        <a14:foregroundMark x1="68937" y1="70904" x2="74932" y2="84746"/>
                        <a14:foregroundMark x1="74932" y1="84746" x2="42507" y2="90395"/>
                        <a14:foregroundMark x1="42507" y1="90395" x2="31880" y2="84181"/>
                        <a14:foregroundMark x1="47139" y1="63277" x2="68937" y2="67797"/>
                        <a14:foregroundMark x1="72207" y1="67514" x2="72207" y2="67514"/>
                        <a14:foregroundMark x1="79837" y1="72881" x2="79837" y2="72881"/>
                        <a14:foregroundMark x1="82561" y1="74576" x2="82561" y2="74576"/>
                        <a14:foregroundMark x1="84196" y1="82203" x2="72207" y2="92090"/>
                        <a14:foregroundMark x1="72207" y1="92090" x2="57221" y2="96893"/>
                        <a14:foregroundMark x1="57221" y1="96893" x2="41417" y2="95480"/>
                        <a14:foregroundMark x1="41417" y1="95480" x2="28065" y2="90395"/>
                        <a14:foregroundMark x1="28065" y1="90395" x2="23706" y2="75706"/>
                        <a14:foregroundMark x1="23706" y1="75706" x2="28338" y2="71751"/>
                        <a14:foregroundMark x1="45232" y1="64689" x2="26975" y2="68362"/>
                        <a14:foregroundMark x1="27793" y1="92655" x2="42507" y2="96045"/>
                        <a14:foregroundMark x1="42507" y1="96045" x2="70027" y2="93503"/>
                        <a14:foregroundMark x1="35150" y1="96328" x2="35150" y2="96328"/>
                        <a14:foregroundMark x1="40599" y1="97458" x2="40599" y2="97458"/>
                        <a14:foregroundMark x1="61308" y1="97458" x2="68392" y2="94350"/>
                        <a14:foregroundMark x1="37330" y1="81638" x2="33515" y2="80226"/>
                        <a14:foregroundMark x1="35150" y1="96045" x2="35150" y2="96045"/>
                        <a14:foregroundMark x1="34060" y1="96328" x2="34060" y2="96328"/>
                        <a14:foregroundMark x1="15531" y1="3390" x2="22888" y2="4520"/>
                      </a14:backgroundRemoval>
                    </a14:imgEffect>
                  </a14:imgLayer>
                </a14:imgProps>
              </a:ext>
            </a:extLst>
          </a:blip>
          <a:stretch>
            <a:fillRect/>
          </a:stretch>
        </p:blipFill>
        <p:spPr>
          <a:xfrm>
            <a:off x="5426392" y="2181935"/>
            <a:ext cx="3495675" cy="3371850"/>
          </a:xfrm>
          <a:prstGeom prst="rect">
            <a:avLst/>
          </a:prstGeom>
        </p:spPr>
      </p:pic>
      <p:sp>
        <p:nvSpPr>
          <p:cNvPr id="6" name="TextBox 5">
            <a:extLst>
              <a:ext uri="{FF2B5EF4-FFF2-40B4-BE49-F238E27FC236}">
                <a16:creationId xmlns:a16="http://schemas.microsoft.com/office/drawing/2014/main" id="{6F4E100E-7BD3-4725-97A0-1DA3D79232C7}"/>
              </a:ext>
            </a:extLst>
          </p:cNvPr>
          <p:cNvSpPr txBox="1"/>
          <p:nvPr/>
        </p:nvSpPr>
        <p:spPr>
          <a:xfrm>
            <a:off x="6196011" y="2933410"/>
            <a:ext cx="2156460" cy="523220"/>
          </a:xfrm>
          <a:prstGeom prst="rect">
            <a:avLst/>
          </a:prstGeom>
          <a:noFill/>
        </p:spPr>
        <p:txBody>
          <a:bodyPr wrap="square" rtlCol="0">
            <a:spAutoFit/>
          </a:bodyPr>
          <a:lstStyle/>
          <a:p>
            <a:pPr algn="ctr"/>
            <a:r>
              <a:rPr lang="en-US" dirty="0">
                <a:solidFill>
                  <a:schemeClr val="bg1"/>
                </a:solidFill>
              </a:rPr>
              <a:t>Welcome, your server will be with you shortly.</a:t>
            </a:r>
          </a:p>
        </p:txBody>
      </p:sp>
      <p:sp>
        <p:nvSpPr>
          <p:cNvPr id="8" name="TextBox 7">
            <a:extLst>
              <a:ext uri="{FF2B5EF4-FFF2-40B4-BE49-F238E27FC236}">
                <a16:creationId xmlns:a16="http://schemas.microsoft.com/office/drawing/2014/main" id="{4FDFC559-CE18-41AA-A55B-80DB10014916}"/>
              </a:ext>
            </a:extLst>
          </p:cNvPr>
          <p:cNvSpPr txBox="1"/>
          <p:nvPr/>
        </p:nvSpPr>
        <p:spPr>
          <a:xfrm>
            <a:off x="6027121" y="1742109"/>
            <a:ext cx="2294218" cy="307777"/>
          </a:xfrm>
          <a:prstGeom prst="rect">
            <a:avLst/>
          </a:prstGeom>
          <a:noFill/>
        </p:spPr>
        <p:txBody>
          <a:bodyPr wrap="none" rtlCol="0">
            <a:spAutoFit/>
          </a:bodyPr>
          <a:lstStyle/>
          <a:p>
            <a:r>
              <a:rPr lang="en-US" dirty="0" err="1">
                <a:solidFill>
                  <a:schemeClr val="bg1"/>
                </a:solidFill>
              </a:rPr>
              <a:t>Smraza</a:t>
            </a:r>
            <a:r>
              <a:rPr lang="en-US" dirty="0">
                <a:solidFill>
                  <a:schemeClr val="bg1"/>
                </a:solidFill>
              </a:rPr>
              <a:t> 2004 LCD Module</a:t>
            </a:r>
          </a:p>
        </p:txBody>
      </p:sp>
      <p:sp>
        <p:nvSpPr>
          <p:cNvPr id="9" name="TextBox 8">
            <a:extLst>
              <a:ext uri="{FF2B5EF4-FFF2-40B4-BE49-F238E27FC236}">
                <a16:creationId xmlns:a16="http://schemas.microsoft.com/office/drawing/2014/main" id="{B950EE1A-BD3F-4243-A7E2-2896EBDEABD1}"/>
              </a:ext>
            </a:extLst>
          </p:cNvPr>
          <p:cNvSpPr txBox="1"/>
          <p:nvPr/>
        </p:nvSpPr>
        <p:spPr>
          <a:xfrm>
            <a:off x="86700" y="6532832"/>
            <a:ext cx="314510" cy="307777"/>
          </a:xfrm>
          <a:prstGeom prst="rect">
            <a:avLst/>
          </a:prstGeom>
          <a:noFill/>
        </p:spPr>
        <p:txBody>
          <a:bodyPr wrap="none" rtlCol="0">
            <a:spAutoFit/>
          </a:bodyPr>
          <a:lstStyle/>
          <a:p>
            <a:r>
              <a:rPr lang="en-US" dirty="0"/>
              <a:t>C</a:t>
            </a:r>
          </a:p>
        </p:txBody>
      </p:sp>
    </p:spTree>
    <p:extLst>
      <p:ext uri="{BB962C8B-B14F-4D97-AF65-F5344CB8AC3E}">
        <p14:creationId xmlns:p14="http://schemas.microsoft.com/office/powerpoint/2010/main" val="3334629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60CBD-DA85-2E4F-8296-46146722FC69}"/>
              </a:ext>
            </a:extLst>
          </p:cNvPr>
          <p:cNvSpPr>
            <a:spLocks noGrp="1"/>
          </p:cNvSpPr>
          <p:nvPr>
            <p:ph type="title"/>
          </p:nvPr>
        </p:nvSpPr>
        <p:spPr/>
        <p:txBody>
          <a:bodyPr>
            <a:normAutofit/>
          </a:bodyPr>
          <a:lstStyle/>
          <a:p>
            <a:r>
              <a:rPr lang="en-US" b="1" dirty="0">
                <a:solidFill>
                  <a:srgbClr val="00B0F0"/>
                </a:solidFill>
              </a:rPr>
              <a:t>Information Display PCB Topology</a:t>
            </a:r>
          </a:p>
        </p:txBody>
      </p:sp>
      <p:grpSp>
        <p:nvGrpSpPr>
          <p:cNvPr id="14" name="Group 13">
            <a:extLst>
              <a:ext uri="{FF2B5EF4-FFF2-40B4-BE49-F238E27FC236}">
                <a16:creationId xmlns:a16="http://schemas.microsoft.com/office/drawing/2014/main" id="{3116BBC4-73D5-41BA-93D8-3AEAFAC7C26B}"/>
              </a:ext>
            </a:extLst>
          </p:cNvPr>
          <p:cNvGrpSpPr/>
          <p:nvPr/>
        </p:nvGrpSpPr>
        <p:grpSpPr>
          <a:xfrm>
            <a:off x="1819864" y="1329344"/>
            <a:ext cx="5504271" cy="4822307"/>
            <a:chOff x="3456375" y="1469044"/>
            <a:chExt cx="5504271" cy="4822307"/>
          </a:xfrm>
        </p:grpSpPr>
        <p:grpSp>
          <p:nvGrpSpPr>
            <p:cNvPr id="4" name="Group 3">
              <a:extLst>
                <a:ext uri="{FF2B5EF4-FFF2-40B4-BE49-F238E27FC236}">
                  <a16:creationId xmlns:a16="http://schemas.microsoft.com/office/drawing/2014/main" id="{E18A93E4-2B68-6441-952D-64CAC968E8A2}"/>
                </a:ext>
              </a:extLst>
            </p:cNvPr>
            <p:cNvGrpSpPr/>
            <p:nvPr/>
          </p:nvGrpSpPr>
          <p:grpSpPr>
            <a:xfrm>
              <a:off x="3456375" y="1469044"/>
              <a:ext cx="5504271" cy="4822307"/>
              <a:chOff x="95250" y="1395664"/>
              <a:chExt cx="7531434" cy="6858000"/>
            </a:xfrm>
          </p:grpSpPr>
          <p:pic>
            <p:nvPicPr>
              <p:cNvPr id="6" name="Picture 5">
                <a:extLst>
                  <a:ext uri="{FF2B5EF4-FFF2-40B4-BE49-F238E27FC236}">
                    <a16:creationId xmlns:a16="http://schemas.microsoft.com/office/drawing/2014/main" id="{77E707AE-5804-864B-96B8-8653BB04EF4B}"/>
                  </a:ext>
                </a:extLst>
              </p:cNvPr>
              <p:cNvPicPr>
                <a:picLocks noChangeAspect="1"/>
              </p:cNvPicPr>
              <p:nvPr/>
            </p:nvPicPr>
            <p:blipFill>
              <a:blip r:embed="rId2"/>
              <a:stretch>
                <a:fillRect/>
              </a:stretch>
            </p:blipFill>
            <p:spPr>
              <a:xfrm>
                <a:off x="595470" y="1395664"/>
                <a:ext cx="7031214" cy="6858000"/>
              </a:xfrm>
              <a:prstGeom prst="rect">
                <a:avLst/>
              </a:prstGeom>
            </p:spPr>
          </p:pic>
          <p:pic>
            <p:nvPicPr>
              <p:cNvPr id="7" name="Picture 6">
                <a:extLst>
                  <a:ext uri="{FF2B5EF4-FFF2-40B4-BE49-F238E27FC236}">
                    <a16:creationId xmlns:a16="http://schemas.microsoft.com/office/drawing/2014/main" id="{053E37CB-CF37-0941-A450-1CF906AA5F4C}"/>
                  </a:ext>
                </a:extLst>
              </p:cNvPr>
              <p:cNvPicPr>
                <a:picLocks noChangeAspect="1"/>
              </p:cNvPicPr>
              <p:nvPr/>
            </p:nvPicPr>
            <p:blipFill>
              <a:blip r:embed="rId3"/>
              <a:stretch>
                <a:fillRect/>
              </a:stretch>
            </p:blipFill>
            <p:spPr>
              <a:xfrm>
                <a:off x="95250" y="3198168"/>
                <a:ext cx="2133600" cy="1039229"/>
              </a:xfrm>
              <a:prstGeom prst="rect">
                <a:avLst/>
              </a:prstGeom>
            </p:spPr>
          </p:pic>
          <p:pic>
            <p:nvPicPr>
              <p:cNvPr id="8" name="Picture 7">
                <a:extLst>
                  <a:ext uri="{FF2B5EF4-FFF2-40B4-BE49-F238E27FC236}">
                    <a16:creationId xmlns:a16="http://schemas.microsoft.com/office/drawing/2014/main" id="{24F92F3E-427D-BE4A-B55D-F20D437E6937}"/>
                  </a:ext>
                </a:extLst>
              </p:cNvPr>
              <p:cNvPicPr>
                <a:picLocks noChangeAspect="1"/>
              </p:cNvPicPr>
              <p:nvPr/>
            </p:nvPicPr>
            <p:blipFill>
              <a:blip r:embed="rId4"/>
              <a:stretch>
                <a:fillRect/>
              </a:stretch>
            </p:blipFill>
            <p:spPr>
              <a:xfrm flipH="1">
                <a:off x="4983693" y="1474144"/>
                <a:ext cx="332018" cy="332018"/>
              </a:xfrm>
              <a:prstGeom prst="rect">
                <a:avLst/>
              </a:prstGeom>
            </p:spPr>
          </p:pic>
        </p:grpSp>
        <p:sp>
          <p:nvSpPr>
            <p:cNvPr id="10" name="Rectangle 9">
              <a:extLst>
                <a:ext uri="{FF2B5EF4-FFF2-40B4-BE49-F238E27FC236}">
                  <a16:creationId xmlns:a16="http://schemas.microsoft.com/office/drawing/2014/main" id="{268DF52E-30E3-48DF-818F-F2000911C935}"/>
                </a:ext>
              </a:extLst>
            </p:cNvPr>
            <p:cNvSpPr/>
            <p:nvPr/>
          </p:nvSpPr>
          <p:spPr>
            <a:xfrm>
              <a:off x="3821957" y="5619881"/>
              <a:ext cx="1410444" cy="503520"/>
            </a:xfrm>
            <a:prstGeom prst="rect">
              <a:avLst/>
            </a:prstGeom>
            <a:solidFill>
              <a:srgbClr val="FF0000">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3BBCFC9-F138-4131-A88F-6D71050F8858}"/>
                </a:ext>
              </a:extLst>
            </p:cNvPr>
            <p:cNvSpPr/>
            <p:nvPr/>
          </p:nvSpPr>
          <p:spPr>
            <a:xfrm>
              <a:off x="5499100" y="3788286"/>
              <a:ext cx="914400" cy="885313"/>
            </a:xfrm>
            <a:prstGeom prst="rect">
              <a:avLst/>
            </a:prstGeom>
            <a:solidFill>
              <a:srgbClr val="FF0000">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id="{60F2F417-9C57-4AFA-8C78-CB64724181D4}"/>
              </a:ext>
            </a:extLst>
          </p:cNvPr>
          <p:cNvSpPr txBox="1"/>
          <p:nvPr/>
        </p:nvSpPr>
        <p:spPr>
          <a:xfrm>
            <a:off x="86700" y="6532832"/>
            <a:ext cx="314510" cy="307777"/>
          </a:xfrm>
          <a:prstGeom prst="rect">
            <a:avLst/>
          </a:prstGeom>
          <a:noFill/>
        </p:spPr>
        <p:txBody>
          <a:bodyPr wrap="none" rtlCol="0">
            <a:spAutoFit/>
          </a:bodyPr>
          <a:lstStyle/>
          <a:p>
            <a:r>
              <a:rPr lang="en-US" dirty="0"/>
              <a:t>C</a:t>
            </a:r>
          </a:p>
        </p:txBody>
      </p:sp>
    </p:spTree>
    <p:extLst>
      <p:ext uri="{BB962C8B-B14F-4D97-AF65-F5344CB8AC3E}">
        <p14:creationId xmlns:p14="http://schemas.microsoft.com/office/powerpoint/2010/main" val="608748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4E50A8-0614-4742-98A2-D621A241F6C7}"/>
              </a:ext>
            </a:extLst>
          </p:cNvPr>
          <p:cNvSpPr/>
          <p:nvPr/>
        </p:nvSpPr>
        <p:spPr>
          <a:xfrm>
            <a:off x="3119120" y="1452340"/>
            <a:ext cx="5894743" cy="46710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6A63B218-1858-4662-A6F2-74D177FE9B98}"/>
              </a:ext>
            </a:extLst>
          </p:cNvPr>
          <p:cNvSpPr>
            <a:spLocks noGrp="1"/>
          </p:cNvSpPr>
          <p:nvPr>
            <p:ph type="title"/>
          </p:nvPr>
        </p:nvSpPr>
        <p:spPr/>
        <p:txBody>
          <a:bodyPr/>
          <a:lstStyle/>
          <a:p>
            <a:r>
              <a:rPr lang="en-US" b="1" dirty="0">
                <a:solidFill>
                  <a:srgbClr val="00B0F0"/>
                </a:solidFill>
              </a:rPr>
              <a:t>Viewing Angle Analysis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73EE3F04-7610-4575-AE58-9FC62D63523A}"/>
                  </a:ext>
                </a:extLst>
              </p:cNvPr>
              <p:cNvSpPr>
                <a:spLocks noGrp="1"/>
              </p:cNvSpPr>
              <p:nvPr>
                <p:ph type="body" idx="1"/>
              </p:nvPr>
            </p:nvSpPr>
            <p:spPr>
              <a:xfrm>
                <a:off x="149475" y="1155700"/>
                <a:ext cx="2969644" cy="4967700"/>
              </a:xfrm>
            </p:spPr>
            <p:txBody>
              <a:bodyPr/>
              <a:lstStyle/>
              <a:p>
                <a:r>
                  <a:rPr lang="en-US" dirty="0"/>
                  <a:t>Some screen technology types have very poor viewing angles</a:t>
                </a:r>
              </a:p>
              <a:p>
                <a:r>
                  <a:rPr lang="en-US" dirty="0"/>
                  <a:t>Geometric analysis that shows the necessary viewing angles of the screen</a:t>
                </a:r>
              </a:p>
              <a:p>
                <a:r>
                  <a:rPr lang="en-US" dirty="0"/>
                  <a:t>122.5</a:t>
                </a:r>
                <a14:m>
                  <m:oMath xmlns:m="http://schemas.openxmlformats.org/officeDocument/2006/math">
                    <m:r>
                      <a:rPr lang="en-US" b="0" i="1" smtClean="0">
                        <a:latin typeface="Cambria Math" panose="02040503050406030204" pitchFamily="18" charset="0"/>
                      </a:rPr>
                      <m:t>°</m:t>
                    </m:r>
                  </m:oMath>
                </a14:m>
                <a:r>
                  <a:rPr lang="en-US" dirty="0"/>
                  <a:t> viewing angle or greater will be adequate for both guests to clearly see the text on the information display </a:t>
                </a:r>
              </a:p>
              <a:p>
                <a:endParaRPr lang="en-US" dirty="0"/>
              </a:p>
            </p:txBody>
          </p:sp>
        </mc:Choice>
        <mc:Fallback xmlns="">
          <p:sp>
            <p:nvSpPr>
              <p:cNvPr id="3" name="Text Placeholder 2">
                <a:extLst>
                  <a:ext uri="{FF2B5EF4-FFF2-40B4-BE49-F238E27FC236}">
                    <a16:creationId xmlns:a16="http://schemas.microsoft.com/office/drawing/2014/main" id="{73EE3F04-7610-4575-AE58-9FC62D63523A}"/>
                  </a:ext>
                </a:extLst>
              </p:cNvPr>
              <p:cNvSpPr>
                <a:spLocks noGrp="1" noRot="1" noChangeAspect="1" noMove="1" noResize="1" noEditPoints="1" noAdjustHandles="1" noChangeArrowheads="1" noChangeShapeType="1" noTextEdit="1"/>
              </p:cNvSpPr>
              <p:nvPr>
                <p:ph type="body" idx="1"/>
              </p:nvPr>
            </p:nvSpPr>
            <p:spPr>
              <a:xfrm>
                <a:off x="149475" y="1155700"/>
                <a:ext cx="2969644" cy="4967700"/>
              </a:xfrm>
              <a:blipFill>
                <a:blip r:embed="rId2"/>
                <a:stretch>
                  <a:fillRect l="-1282" r="-427" b="-1531"/>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63608F73-DABA-422B-BD11-AB9940369285}"/>
              </a:ext>
            </a:extLst>
          </p:cNvPr>
          <p:cNvPicPr>
            <a:picLocks noChangeAspect="1"/>
          </p:cNvPicPr>
          <p:nvPr/>
        </p:nvPicPr>
        <p:blipFill>
          <a:blip r:embed="rId3"/>
          <a:stretch>
            <a:fillRect/>
          </a:stretch>
        </p:blipFill>
        <p:spPr>
          <a:xfrm>
            <a:off x="3262088" y="2164943"/>
            <a:ext cx="5608806" cy="3523793"/>
          </a:xfrm>
          <a:prstGeom prst="rect">
            <a:avLst/>
          </a:prstGeom>
        </p:spPr>
      </p:pic>
      <p:sp>
        <p:nvSpPr>
          <p:cNvPr id="6" name="TextBox 5">
            <a:extLst>
              <a:ext uri="{FF2B5EF4-FFF2-40B4-BE49-F238E27FC236}">
                <a16:creationId xmlns:a16="http://schemas.microsoft.com/office/drawing/2014/main" id="{2F2A4E40-49A1-4DD7-9A23-DF5DEEB56E3F}"/>
              </a:ext>
            </a:extLst>
          </p:cNvPr>
          <p:cNvSpPr txBox="1"/>
          <p:nvPr/>
        </p:nvSpPr>
        <p:spPr>
          <a:xfrm>
            <a:off x="86700" y="6532832"/>
            <a:ext cx="314510" cy="307777"/>
          </a:xfrm>
          <a:prstGeom prst="rect">
            <a:avLst/>
          </a:prstGeom>
          <a:noFill/>
        </p:spPr>
        <p:txBody>
          <a:bodyPr wrap="none" rtlCol="0">
            <a:spAutoFit/>
          </a:bodyPr>
          <a:lstStyle/>
          <a:p>
            <a:r>
              <a:rPr lang="en-US" dirty="0"/>
              <a:t>C</a:t>
            </a:r>
          </a:p>
        </p:txBody>
      </p:sp>
    </p:spTree>
    <p:extLst>
      <p:ext uri="{BB962C8B-B14F-4D97-AF65-F5344CB8AC3E}">
        <p14:creationId xmlns:p14="http://schemas.microsoft.com/office/powerpoint/2010/main" val="4197824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1EAAB-E370-481A-AA1C-62F194C767DA}"/>
              </a:ext>
            </a:extLst>
          </p:cNvPr>
          <p:cNvSpPr>
            <a:spLocks noGrp="1"/>
          </p:cNvSpPr>
          <p:nvPr>
            <p:ph type="title"/>
          </p:nvPr>
        </p:nvSpPr>
        <p:spPr/>
        <p:txBody>
          <a:bodyPr/>
          <a:lstStyle/>
          <a:p>
            <a:r>
              <a:rPr lang="en-US" b="1" dirty="0">
                <a:solidFill>
                  <a:srgbClr val="00B0F0"/>
                </a:solidFill>
              </a:rPr>
              <a:t>Capactive Touch Board Introduction</a:t>
            </a:r>
          </a:p>
        </p:txBody>
      </p:sp>
      <p:sp>
        <p:nvSpPr>
          <p:cNvPr id="3" name="Text Placeholder 2">
            <a:extLst>
              <a:ext uri="{FF2B5EF4-FFF2-40B4-BE49-F238E27FC236}">
                <a16:creationId xmlns:a16="http://schemas.microsoft.com/office/drawing/2014/main" id="{5B93F7EF-22B6-4215-A286-3D99C1D3643B}"/>
              </a:ext>
            </a:extLst>
          </p:cNvPr>
          <p:cNvSpPr>
            <a:spLocks noGrp="1"/>
          </p:cNvSpPr>
          <p:nvPr>
            <p:ph type="body" idx="1"/>
          </p:nvPr>
        </p:nvSpPr>
        <p:spPr>
          <a:xfrm>
            <a:off x="149473" y="945150"/>
            <a:ext cx="4117725" cy="5407524"/>
          </a:xfrm>
        </p:spPr>
        <p:txBody>
          <a:bodyPr/>
          <a:lstStyle/>
          <a:p>
            <a:r>
              <a:rPr lang="en-US" dirty="0"/>
              <a:t>Designed a capactive touch PCB board</a:t>
            </a:r>
          </a:p>
          <a:p>
            <a:r>
              <a:rPr lang="en-US" dirty="0"/>
              <a:t>Allows users to interact with the smart table</a:t>
            </a:r>
          </a:p>
          <a:p>
            <a:r>
              <a:rPr lang="en-US" dirty="0"/>
              <a:t>Will be used for Yes / No questions and calling the server</a:t>
            </a:r>
          </a:p>
          <a:p>
            <a:r>
              <a:rPr lang="en-US" dirty="0"/>
              <a:t>Can be expanded to provide further user I/O in the future if desired</a:t>
            </a:r>
          </a:p>
          <a:p>
            <a:r>
              <a:rPr lang="en-US" dirty="0"/>
              <a:t>More water resilient than tradition push buttons</a:t>
            </a:r>
          </a:p>
          <a:p>
            <a:r>
              <a:rPr lang="en-US" dirty="0"/>
              <a:t>Also allows for a flush flat surface</a:t>
            </a:r>
          </a:p>
        </p:txBody>
      </p:sp>
      <p:sp>
        <p:nvSpPr>
          <p:cNvPr id="5" name="Text Placeholder 2">
            <a:extLst>
              <a:ext uri="{FF2B5EF4-FFF2-40B4-BE49-F238E27FC236}">
                <a16:creationId xmlns:a16="http://schemas.microsoft.com/office/drawing/2014/main" id="{ABE72C3A-B456-4B48-972A-EB88C17B12DB}"/>
              </a:ext>
            </a:extLst>
          </p:cNvPr>
          <p:cNvSpPr txBox="1">
            <a:spLocks/>
          </p:cNvSpPr>
          <p:nvPr/>
        </p:nvSpPr>
        <p:spPr>
          <a:xfrm>
            <a:off x="3948237" y="1066800"/>
            <a:ext cx="4117725" cy="4967700"/>
          </a:xfrm>
          <a:prstGeom prst="rect">
            <a:avLst/>
          </a:prstGeom>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bg1"/>
              </a:buClr>
              <a:buSzPts val="2600"/>
              <a:buFont typeface="Arial" panose="020B0604020202020204" pitchFamily="34" charset="0"/>
              <a:buChar char="•"/>
              <a:defRPr sz="2000" b="0" i="0" u="none" strike="noStrike" cap="none">
                <a:solidFill>
                  <a:schemeClr val="bg1"/>
                </a:solidFill>
                <a:latin typeface="+mn-lt"/>
                <a:ea typeface="MS PGothic" panose="020B0600070205080204" pitchFamily="34" charset="-128"/>
                <a:cs typeface="Arial"/>
                <a:sym typeface="Arial"/>
              </a:defRPr>
            </a:lvl1pPr>
            <a:lvl2pPr marL="914400" marR="0" lvl="1" indent="-393700" algn="l" rtl="0">
              <a:lnSpc>
                <a:spcPct val="100000"/>
              </a:lnSpc>
              <a:spcBef>
                <a:spcPts val="0"/>
              </a:spcBef>
              <a:spcAft>
                <a:spcPts val="0"/>
              </a:spcAft>
              <a:buClr>
                <a:srgbClr val="000000"/>
              </a:buClr>
              <a:buSzPts val="2600"/>
              <a:buFont typeface="Arial"/>
              <a:buChar char="▫"/>
              <a:defRPr sz="2600" b="0" i="0" u="none" strike="noStrike" cap="none">
                <a:solidFill>
                  <a:srgbClr val="000000"/>
                </a:solidFill>
                <a:latin typeface="Arial"/>
                <a:ea typeface="Arial"/>
                <a:cs typeface="Arial"/>
                <a:sym typeface="Arial"/>
              </a:defRPr>
            </a:lvl2pPr>
            <a:lvl3pPr marL="1371600" marR="0" lvl="2" indent="-393700" algn="l" rtl="0">
              <a:lnSpc>
                <a:spcPct val="100000"/>
              </a:lnSpc>
              <a:spcBef>
                <a:spcPts val="0"/>
              </a:spcBef>
              <a:spcAft>
                <a:spcPts val="0"/>
              </a:spcAft>
              <a:buClr>
                <a:srgbClr val="000000"/>
              </a:buClr>
              <a:buSzPts val="2600"/>
              <a:buFont typeface="Arial"/>
              <a:buChar char="■"/>
              <a:defRPr sz="2600" b="0" i="0" u="none" strike="noStrike" cap="none">
                <a:solidFill>
                  <a:srgbClr val="000000"/>
                </a:solidFill>
                <a:latin typeface="Arial"/>
                <a:ea typeface="Arial"/>
                <a:cs typeface="Arial"/>
                <a:sym typeface="Arial"/>
              </a:defRPr>
            </a:lvl3pPr>
            <a:lvl4pPr marL="1828800" marR="0" lvl="3" indent="-393700" algn="l" rtl="0">
              <a:lnSpc>
                <a:spcPct val="100000"/>
              </a:lnSpc>
              <a:spcBef>
                <a:spcPts val="0"/>
              </a:spcBef>
              <a:spcAft>
                <a:spcPts val="0"/>
              </a:spcAft>
              <a:buClr>
                <a:srgbClr val="000000"/>
              </a:buClr>
              <a:buSzPts val="2600"/>
              <a:buFont typeface="Arial"/>
              <a:buChar char="●"/>
              <a:defRPr sz="2600" b="0" i="0" u="none" strike="noStrike" cap="none">
                <a:solidFill>
                  <a:srgbClr val="000000"/>
                </a:solidFill>
                <a:latin typeface="Arial"/>
                <a:ea typeface="Arial"/>
                <a:cs typeface="Arial"/>
                <a:sym typeface="Arial"/>
              </a:defRPr>
            </a:lvl4pPr>
            <a:lvl5pPr marL="2286000" marR="0" lvl="4" indent="-393700" algn="l" rtl="0">
              <a:lnSpc>
                <a:spcPct val="100000"/>
              </a:lnSpc>
              <a:spcBef>
                <a:spcPts val="0"/>
              </a:spcBef>
              <a:spcAft>
                <a:spcPts val="0"/>
              </a:spcAft>
              <a:buClr>
                <a:srgbClr val="000000"/>
              </a:buClr>
              <a:buSzPts val="2600"/>
              <a:buFont typeface="Arial"/>
              <a:buChar char="○"/>
              <a:defRPr sz="2600" b="0" i="0" u="none" strike="noStrike" cap="none">
                <a:solidFill>
                  <a:srgbClr val="000000"/>
                </a:solidFill>
                <a:latin typeface="Arial"/>
                <a:ea typeface="Arial"/>
                <a:cs typeface="Arial"/>
                <a:sym typeface="Arial"/>
              </a:defRPr>
            </a:lvl5pPr>
            <a:lvl6pPr marL="2743200" marR="0" lvl="5" indent="-393700" algn="l" rtl="0">
              <a:lnSpc>
                <a:spcPct val="100000"/>
              </a:lnSpc>
              <a:spcBef>
                <a:spcPts val="0"/>
              </a:spcBef>
              <a:spcAft>
                <a:spcPts val="0"/>
              </a:spcAft>
              <a:buClr>
                <a:srgbClr val="000000"/>
              </a:buClr>
              <a:buSzPts val="2600"/>
              <a:buFont typeface="Arial"/>
              <a:buChar char="■"/>
              <a:defRPr sz="2600" b="0" i="0" u="none" strike="noStrike" cap="none">
                <a:solidFill>
                  <a:srgbClr val="000000"/>
                </a:solidFill>
                <a:latin typeface="Arial"/>
                <a:ea typeface="Arial"/>
                <a:cs typeface="Arial"/>
                <a:sym typeface="Arial"/>
              </a:defRPr>
            </a:lvl6pPr>
            <a:lvl7pPr marL="3200400" marR="0" lvl="6" indent="-393700" algn="l" rtl="0">
              <a:lnSpc>
                <a:spcPct val="100000"/>
              </a:lnSpc>
              <a:spcBef>
                <a:spcPts val="0"/>
              </a:spcBef>
              <a:spcAft>
                <a:spcPts val="0"/>
              </a:spcAft>
              <a:buClr>
                <a:srgbClr val="000000"/>
              </a:buClr>
              <a:buSzPts val="2600"/>
              <a:buFont typeface="Arial"/>
              <a:buChar char="●"/>
              <a:defRPr sz="2600" b="0" i="0" u="none" strike="noStrike" cap="none">
                <a:solidFill>
                  <a:srgbClr val="000000"/>
                </a:solidFill>
                <a:latin typeface="Arial"/>
                <a:ea typeface="Arial"/>
                <a:cs typeface="Arial"/>
                <a:sym typeface="Arial"/>
              </a:defRPr>
            </a:lvl7pPr>
            <a:lvl8pPr marL="3657600" marR="0" lvl="7" indent="-393700" algn="l" rtl="0">
              <a:lnSpc>
                <a:spcPct val="100000"/>
              </a:lnSpc>
              <a:spcBef>
                <a:spcPts val="0"/>
              </a:spcBef>
              <a:spcAft>
                <a:spcPts val="0"/>
              </a:spcAft>
              <a:buClr>
                <a:srgbClr val="000000"/>
              </a:buClr>
              <a:buSzPts val="2600"/>
              <a:buFont typeface="Arial"/>
              <a:buChar char="○"/>
              <a:defRPr sz="2600" b="0" i="0" u="none" strike="noStrike" cap="none">
                <a:solidFill>
                  <a:srgbClr val="000000"/>
                </a:solidFill>
                <a:latin typeface="Arial"/>
                <a:ea typeface="Arial"/>
                <a:cs typeface="Arial"/>
                <a:sym typeface="Arial"/>
              </a:defRPr>
            </a:lvl8pPr>
            <a:lvl9pPr marL="4114800" marR="0" lvl="8" indent="-393700" algn="l" rtl="0">
              <a:lnSpc>
                <a:spcPct val="100000"/>
              </a:lnSpc>
              <a:spcBef>
                <a:spcPts val="0"/>
              </a:spcBef>
              <a:spcAft>
                <a:spcPts val="0"/>
              </a:spcAft>
              <a:buClr>
                <a:srgbClr val="000000"/>
              </a:buClr>
              <a:buSzPts val="2600"/>
              <a:buFont typeface="Arial"/>
              <a:buChar char="■"/>
              <a:defRPr sz="2600" b="0" i="0" u="none" strike="noStrike" cap="none">
                <a:solidFill>
                  <a:srgbClr val="000000"/>
                </a:solidFill>
                <a:latin typeface="Arial"/>
                <a:ea typeface="Arial"/>
                <a:cs typeface="Arial"/>
                <a:sym typeface="Arial"/>
              </a:defRPr>
            </a:lvl9pPr>
          </a:lstStyle>
          <a:p>
            <a:r>
              <a:rPr lang="en-US" dirty="0"/>
              <a:t>Reverse Gull Wing LEDs utilized: They allow the LED’s light to emit through the board</a:t>
            </a:r>
          </a:p>
          <a:p>
            <a:endParaRPr lang="en-US" dirty="0"/>
          </a:p>
        </p:txBody>
      </p:sp>
      <p:pic>
        <p:nvPicPr>
          <p:cNvPr id="6" name="Picture 5">
            <a:extLst>
              <a:ext uri="{FF2B5EF4-FFF2-40B4-BE49-F238E27FC236}">
                <a16:creationId xmlns:a16="http://schemas.microsoft.com/office/drawing/2014/main" id="{FE4F3875-AE42-4FE6-8BB7-292C17122F52}"/>
              </a:ext>
            </a:extLst>
          </p:cNvPr>
          <p:cNvPicPr>
            <a:picLocks noChangeAspect="1"/>
          </p:cNvPicPr>
          <p:nvPr/>
        </p:nvPicPr>
        <p:blipFill>
          <a:blip r:embed="rId2"/>
          <a:stretch>
            <a:fillRect/>
          </a:stretch>
        </p:blipFill>
        <p:spPr>
          <a:xfrm>
            <a:off x="4651737" y="2330863"/>
            <a:ext cx="3029686" cy="3703637"/>
          </a:xfrm>
          <a:prstGeom prst="rect">
            <a:avLst/>
          </a:prstGeom>
        </p:spPr>
      </p:pic>
      <p:pic>
        <p:nvPicPr>
          <p:cNvPr id="8" name="Picture 7" descr="A picture containing invertebrate, animal&#10;&#10;Description generated with very high confidence">
            <a:extLst>
              <a:ext uri="{FF2B5EF4-FFF2-40B4-BE49-F238E27FC236}">
                <a16:creationId xmlns:a16="http://schemas.microsoft.com/office/drawing/2014/main" id="{7B2F424A-FE27-4E5E-8F66-A46E8BC47B20}"/>
              </a:ext>
            </a:extLst>
          </p:cNvPr>
          <p:cNvPicPr>
            <a:picLocks noChangeAspect="1"/>
          </p:cNvPicPr>
          <p:nvPr/>
        </p:nvPicPr>
        <p:blipFill>
          <a:blip r:embed="rId3"/>
          <a:stretch>
            <a:fillRect/>
          </a:stretch>
        </p:blipFill>
        <p:spPr>
          <a:xfrm rot="14996204">
            <a:off x="6297227" y="4083414"/>
            <a:ext cx="2899546" cy="1617181"/>
          </a:xfrm>
          <a:prstGeom prst="rect">
            <a:avLst/>
          </a:prstGeom>
        </p:spPr>
      </p:pic>
      <p:pic>
        <p:nvPicPr>
          <p:cNvPr id="10" name="Picture 9" descr="A close up of a logo&#10;&#10;Description generated with high confidence">
            <a:extLst>
              <a:ext uri="{FF2B5EF4-FFF2-40B4-BE49-F238E27FC236}">
                <a16:creationId xmlns:a16="http://schemas.microsoft.com/office/drawing/2014/main" id="{658262C6-D102-404A-B5B0-EEC64DDC3FBD}"/>
              </a:ext>
            </a:extLst>
          </p:cNvPr>
          <p:cNvPicPr>
            <a:picLocks noChangeAspect="1"/>
          </p:cNvPicPr>
          <p:nvPr/>
        </p:nvPicPr>
        <p:blipFill>
          <a:blip r:embed="rId4"/>
          <a:stretch>
            <a:fillRect/>
          </a:stretch>
        </p:blipFill>
        <p:spPr>
          <a:xfrm rot="9779611">
            <a:off x="3416919" y="3335247"/>
            <a:ext cx="3046886" cy="3007603"/>
          </a:xfrm>
          <a:prstGeom prst="rect">
            <a:avLst/>
          </a:prstGeom>
        </p:spPr>
      </p:pic>
      <p:pic>
        <p:nvPicPr>
          <p:cNvPr id="11" name="Picture 10" descr="A close up of a logo&#10;&#10;Description generated with high confidence">
            <a:extLst>
              <a:ext uri="{FF2B5EF4-FFF2-40B4-BE49-F238E27FC236}">
                <a16:creationId xmlns:a16="http://schemas.microsoft.com/office/drawing/2014/main" id="{A07CF28D-793F-4B83-BF0D-74F2BA4097B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2318"/>
                    </a14:imgEffect>
                  </a14:imgLayer>
                </a14:imgProps>
              </a:ext>
            </a:extLst>
          </a:blip>
          <a:stretch>
            <a:fillRect/>
          </a:stretch>
        </p:blipFill>
        <p:spPr>
          <a:xfrm rot="20547297">
            <a:off x="6174104" y="2997464"/>
            <a:ext cx="2505874" cy="2473566"/>
          </a:xfrm>
          <a:prstGeom prst="rect">
            <a:avLst/>
          </a:prstGeom>
        </p:spPr>
      </p:pic>
      <p:sp>
        <p:nvSpPr>
          <p:cNvPr id="12" name="TextBox 11">
            <a:extLst>
              <a:ext uri="{FF2B5EF4-FFF2-40B4-BE49-F238E27FC236}">
                <a16:creationId xmlns:a16="http://schemas.microsoft.com/office/drawing/2014/main" id="{B84B1CA1-E4BC-48EE-A672-6FC3C72B8604}"/>
              </a:ext>
            </a:extLst>
          </p:cNvPr>
          <p:cNvSpPr txBox="1"/>
          <p:nvPr/>
        </p:nvSpPr>
        <p:spPr>
          <a:xfrm>
            <a:off x="86700" y="6532832"/>
            <a:ext cx="293670" cy="307777"/>
          </a:xfrm>
          <a:prstGeom prst="rect">
            <a:avLst/>
          </a:prstGeom>
          <a:noFill/>
        </p:spPr>
        <p:txBody>
          <a:bodyPr wrap="none" rtlCol="0">
            <a:spAutoFit/>
          </a:bodyPr>
          <a:lstStyle/>
          <a:p>
            <a:r>
              <a:rPr lang="en-US" dirty="0"/>
              <a:t>T</a:t>
            </a:r>
          </a:p>
        </p:txBody>
      </p:sp>
    </p:spTree>
    <p:extLst>
      <p:ext uri="{BB962C8B-B14F-4D97-AF65-F5344CB8AC3E}">
        <p14:creationId xmlns:p14="http://schemas.microsoft.com/office/powerpoint/2010/main" val="134636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FDAA6-945B-4207-A37C-4EF11CEFA73A}"/>
              </a:ext>
            </a:extLst>
          </p:cNvPr>
          <p:cNvSpPr>
            <a:spLocks noGrp="1"/>
          </p:cNvSpPr>
          <p:nvPr>
            <p:ph type="title"/>
          </p:nvPr>
        </p:nvSpPr>
        <p:spPr/>
        <p:txBody>
          <a:bodyPr/>
          <a:lstStyle/>
          <a:p>
            <a:r>
              <a:rPr lang="en-US" b="1" dirty="0">
                <a:solidFill>
                  <a:srgbClr val="00B0F0"/>
                </a:solidFill>
              </a:rPr>
              <a:t>Capacitive Touch Panel Board PCB</a:t>
            </a:r>
          </a:p>
        </p:txBody>
      </p:sp>
      <p:pic>
        <p:nvPicPr>
          <p:cNvPr id="5" name="Picture 4">
            <a:extLst>
              <a:ext uri="{FF2B5EF4-FFF2-40B4-BE49-F238E27FC236}">
                <a16:creationId xmlns:a16="http://schemas.microsoft.com/office/drawing/2014/main" id="{8F3378C0-A2C0-491D-BF69-6B55B9FD18B5}"/>
              </a:ext>
            </a:extLst>
          </p:cNvPr>
          <p:cNvPicPr>
            <a:picLocks noChangeAspect="1"/>
          </p:cNvPicPr>
          <p:nvPr/>
        </p:nvPicPr>
        <p:blipFill>
          <a:blip r:embed="rId2"/>
          <a:stretch>
            <a:fillRect/>
          </a:stretch>
        </p:blipFill>
        <p:spPr>
          <a:xfrm>
            <a:off x="4857750" y="1504950"/>
            <a:ext cx="4038600" cy="4038600"/>
          </a:xfrm>
          <a:prstGeom prst="rect">
            <a:avLst/>
          </a:prstGeom>
          <a:ln>
            <a:solidFill>
              <a:srgbClr val="FFFFFF"/>
            </a:solidFill>
          </a:ln>
        </p:spPr>
      </p:pic>
      <p:pic>
        <p:nvPicPr>
          <p:cNvPr id="7" name="Picture 6">
            <a:extLst>
              <a:ext uri="{FF2B5EF4-FFF2-40B4-BE49-F238E27FC236}">
                <a16:creationId xmlns:a16="http://schemas.microsoft.com/office/drawing/2014/main" id="{9DD742D8-3EDC-4CF3-8A22-6B3780581596}"/>
              </a:ext>
            </a:extLst>
          </p:cNvPr>
          <p:cNvPicPr>
            <a:picLocks noChangeAspect="1"/>
          </p:cNvPicPr>
          <p:nvPr/>
        </p:nvPicPr>
        <p:blipFill>
          <a:blip r:embed="rId3"/>
          <a:stretch>
            <a:fillRect/>
          </a:stretch>
        </p:blipFill>
        <p:spPr>
          <a:xfrm>
            <a:off x="247651" y="1504950"/>
            <a:ext cx="4038600" cy="4038600"/>
          </a:xfrm>
          <a:prstGeom prst="rect">
            <a:avLst/>
          </a:prstGeom>
          <a:ln>
            <a:solidFill>
              <a:srgbClr val="FFFFFF"/>
            </a:solidFill>
          </a:ln>
        </p:spPr>
      </p:pic>
      <p:sp>
        <p:nvSpPr>
          <p:cNvPr id="8" name="TextBox 7">
            <a:extLst>
              <a:ext uri="{FF2B5EF4-FFF2-40B4-BE49-F238E27FC236}">
                <a16:creationId xmlns:a16="http://schemas.microsoft.com/office/drawing/2014/main" id="{C883D06F-ECE4-4103-A3C6-740B7B894833}"/>
              </a:ext>
            </a:extLst>
          </p:cNvPr>
          <p:cNvSpPr txBox="1"/>
          <p:nvPr/>
        </p:nvSpPr>
        <p:spPr>
          <a:xfrm>
            <a:off x="86700" y="6532832"/>
            <a:ext cx="293670" cy="307777"/>
          </a:xfrm>
          <a:prstGeom prst="rect">
            <a:avLst/>
          </a:prstGeom>
          <a:noFill/>
        </p:spPr>
        <p:txBody>
          <a:bodyPr wrap="none" rtlCol="0">
            <a:spAutoFit/>
          </a:bodyPr>
          <a:lstStyle/>
          <a:p>
            <a:r>
              <a:rPr lang="en-US" dirty="0"/>
              <a:t>T</a:t>
            </a:r>
          </a:p>
        </p:txBody>
      </p:sp>
    </p:spTree>
    <p:extLst>
      <p:ext uri="{BB962C8B-B14F-4D97-AF65-F5344CB8AC3E}">
        <p14:creationId xmlns:p14="http://schemas.microsoft.com/office/powerpoint/2010/main" val="1482481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p:txBody>
          <a:bodyPr/>
          <a:lstStyle/>
          <a:p>
            <a:pPr lvl="0"/>
            <a:r>
              <a:rPr lang="en-US" b="1" dirty="0">
                <a:solidFill>
                  <a:srgbClr val="00B0F0"/>
                </a:solidFill>
              </a:rPr>
              <a:t>Inspiration</a:t>
            </a:r>
          </a:p>
        </p:txBody>
      </p:sp>
      <p:sp>
        <p:nvSpPr>
          <p:cNvPr id="5" name="Text Placeholder 4"/>
          <p:cNvSpPr>
            <a:spLocks noGrp="1"/>
          </p:cNvSpPr>
          <p:nvPr>
            <p:ph type="body" idx="1"/>
          </p:nvPr>
        </p:nvSpPr>
        <p:spPr>
          <a:xfrm>
            <a:off x="149475" y="1195316"/>
            <a:ext cx="3306900" cy="4967700"/>
          </a:xfrm>
        </p:spPr>
        <p:txBody>
          <a:bodyPr/>
          <a:lstStyle/>
          <a:p>
            <a:pPr>
              <a:buClr>
                <a:schemeClr val="bg1"/>
              </a:buClr>
              <a:buFont typeface="Arial" panose="020B0604020202020204" pitchFamily="34" charset="0"/>
              <a:buChar char="•"/>
            </a:pPr>
            <a:r>
              <a:rPr lang="en-US" sz="2000" dirty="0">
                <a:latin typeface="+mn-lt"/>
              </a:rPr>
              <a:t>Kiosks, Fancy LEDs, IOT… these things exist in restaurants but not in a unified way  </a:t>
            </a:r>
          </a:p>
          <a:p>
            <a:pPr>
              <a:buClr>
                <a:schemeClr val="bg1"/>
              </a:buClr>
              <a:buFont typeface="Arial" panose="020B0604020202020204" pitchFamily="34" charset="0"/>
              <a:buChar char="•"/>
            </a:pPr>
            <a:r>
              <a:rPr lang="en-US" sz="2000" dirty="0">
                <a:latin typeface="+mn-lt"/>
              </a:rPr>
              <a:t>Flagging the waiter for help can be awkward, and can ruin the dining experience</a:t>
            </a:r>
          </a:p>
          <a:p>
            <a:pPr>
              <a:buClr>
                <a:schemeClr val="bg1"/>
              </a:buClr>
              <a:buFont typeface="Arial" panose="020B0604020202020204" pitchFamily="34" charset="0"/>
              <a:buChar char="•"/>
            </a:pPr>
            <a:r>
              <a:rPr lang="en-US" dirty="0"/>
              <a:t>Desire to integrate </a:t>
            </a:r>
            <a:r>
              <a:rPr lang="en-US" sz="2000" dirty="0">
                <a:latin typeface="+mn-lt"/>
              </a:rPr>
              <a:t> smart technologies into one PCB and package</a:t>
            </a:r>
            <a:endParaRPr lang="en-US" sz="1800" dirty="0"/>
          </a:p>
        </p:txBody>
      </p:sp>
      <p:pic>
        <p:nvPicPr>
          <p:cNvPr id="10" name="Picture 9">
            <a:extLst>
              <a:ext uri="{FF2B5EF4-FFF2-40B4-BE49-F238E27FC236}">
                <a16:creationId xmlns:a16="http://schemas.microsoft.com/office/drawing/2014/main" id="{3739D750-3666-D442-A4C1-985B591A4C9B}"/>
              </a:ext>
            </a:extLst>
          </p:cNvPr>
          <p:cNvPicPr>
            <a:picLocks noChangeAspect="1"/>
          </p:cNvPicPr>
          <p:nvPr/>
        </p:nvPicPr>
        <p:blipFill>
          <a:blip r:embed="rId3"/>
          <a:stretch>
            <a:fillRect/>
          </a:stretch>
        </p:blipFill>
        <p:spPr>
          <a:xfrm>
            <a:off x="3679209" y="1640548"/>
            <a:ext cx="5051069" cy="3788303"/>
          </a:xfrm>
          <a:prstGeom prst="rect">
            <a:avLst/>
          </a:prstGeom>
          <a:effectLst>
            <a:outerShdw blurRad="50800" dist="38100" dir="8100000" algn="tr" rotWithShape="0">
              <a:prstClr val="black">
                <a:alpha val="40000"/>
              </a:prstClr>
            </a:outerShdw>
          </a:effectLst>
        </p:spPr>
      </p:pic>
      <p:sp>
        <p:nvSpPr>
          <p:cNvPr id="6" name="TextBox 5">
            <a:extLst>
              <a:ext uri="{FF2B5EF4-FFF2-40B4-BE49-F238E27FC236}">
                <a16:creationId xmlns:a16="http://schemas.microsoft.com/office/drawing/2014/main" id="{5D4F8163-94F7-444D-A546-F13F23F42564}"/>
              </a:ext>
            </a:extLst>
          </p:cNvPr>
          <p:cNvSpPr txBox="1"/>
          <p:nvPr/>
        </p:nvSpPr>
        <p:spPr>
          <a:xfrm>
            <a:off x="86700" y="6532832"/>
            <a:ext cx="184731" cy="307777"/>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3CAC3A1D-B611-4D26-96DC-933669E32A3B}"/>
              </a:ext>
            </a:extLst>
          </p:cNvPr>
          <p:cNvSpPr txBox="1"/>
          <p:nvPr/>
        </p:nvSpPr>
        <p:spPr>
          <a:xfrm>
            <a:off x="86700" y="6532832"/>
            <a:ext cx="333746" cy="307777"/>
          </a:xfrm>
          <a:prstGeom prst="rect">
            <a:avLst/>
          </a:prstGeom>
          <a:noFill/>
        </p:spPr>
        <p:txBody>
          <a:bodyPr wrap="none" rtlCol="0">
            <a:spAutoFit/>
          </a:bodyPr>
          <a:lstStyle/>
          <a:p>
            <a:r>
              <a:rPr lang="en-US" dirty="0"/>
              <a:t>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8DE82-3AF4-46DE-A9CD-CE6DD3375DA7}"/>
              </a:ext>
            </a:extLst>
          </p:cNvPr>
          <p:cNvSpPr>
            <a:spLocks noGrp="1"/>
          </p:cNvSpPr>
          <p:nvPr>
            <p:ph type="title"/>
          </p:nvPr>
        </p:nvSpPr>
        <p:spPr/>
        <p:txBody>
          <a:bodyPr/>
          <a:lstStyle/>
          <a:p>
            <a:r>
              <a:rPr lang="en-US" b="1" dirty="0">
                <a:solidFill>
                  <a:srgbClr val="00B0F0"/>
                </a:solidFill>
              </a:rPr>
              <a:t>Capacitive Touch Driver Board Schematic</a:t>
            </a:r>
            <a:endParaRPr lang="en-US" dirty="0">
              <a:solidFill>
                <a:srgbClr val="00B0F0"/>
              </a:solidFill>
            </a:endParaRPr>
          </a:p>
        </p:txBody>
      </p:sp>
      <p:sp>
        <p:nvSpPr>
          <p:cNvPr id="3" name="Text Placeholder 2">
            <a:extLst>
              <a:ext uri="{FF2B5EF4-FFF2-40B4-BE49-F238E27FC236}">
                <a16:creationId xmlns:a16="http://schemas.microsoft.com/office/drawing/2014/main" id="{B3534875-B8E3-49D2-9192-A8C476356D95}"/>
              </a:ext>
            </a:extLst>
          </p:cNvPr>
          <p:cNvSpPr>
            <a:spLocks noGrp="1"/>
          </p:cNvSpPr>
          <p:nvPr>
            <p:ph type="body" idx="1"/>
          </p:nvPr>
        </p:nvSpPr>
        <p:spPr>
          <a:xfrm>
            <a:off x="149474" y="1155700"/>
            <a:ext cx="4422525" cy="4967700"/>
          </a:xfrm>
        </p:spPr>
        <p:txBody>
          <a:bodyPr/>
          <a:lstStyle/>
          <a:p>
            <a:r>
              <a:rPr lang="en-US" dirty="0"/>
              <a:t>The Capactive Touch Panel board consists of 5 smaller driver boards (with castellated holes) custom designed using Microchip’s AT42QT1010-TSHR</a:t>
            </a:r>
          </a:p>
        </p:txBody>
      </p:sp>
      <p:pic>
        <p:nvPicPr>
          <p:cNvPr id="4" name="Picture 3">
            <a:extLst>
              <a:ext uri="{FF2B5EF4-FFF2-40B4-BE49-F238E27FC236}">
                <a16:creationId xmlns:a16="http://schemas.microsoft.com/office/drawing/2014/main" id="{BDF51132-F5FB-483C-A335-F6552A7784BF}"/>
              </a:ext>
            </a:extLst>
          </p:cNvPr>
          <p:cNvPicPr>
            <a:picLocks noChangeAspect="1"/>
          </p:cNvPicPr>
          <p:nvPr/>
        </p:nvPicPr>
        <p:blipFill>
          <a:blip r:embed="rId2"/>
          <a:stretch>
            <a:fillRect/>
          </a:stretch>
        </p:blipFill>
        <p:spPr>
          <a:xfrm>
            <a:off x="3455769" y="3870960"/>
            <a:ext cx="5423458" cy="2421186"/>
          </a:xfrm>
          <a:prstGeom prst="rect">
            <a:avLst/>
          </a:prstGeom>
          <a:ln w="44450">
            <a:solidFill>
              <a:schemeClr val="tx1"/>
            </a:solidFill>
          </a:ln>
        </p:spPr>
      </p:pic>
      <p:pic>
        <p:nvPicPr>
          <p:cNvPr id="5" name="Picture 4">
            <a:extLst>
              <a:ext uri="{FF2B5EF4-FFF2-40B4-BE49-F238E27FC236}">
                <a16:creationId xmlns:a16="http://schemas.microsoft.com/office/drawing/2014/main" id="{AAE23410-1D06-4EAB-AC38-95A94632942C}"/>
              </a:ext>
            </a:extLst>
          </p:cNvPr>
          <p:cNvPicPr>
            <a:picLocks noChangeAspect="1"/>
          </p:cNvPicPr>
          <p:nvPr/>
        </p:nvPicPr>
        <p:blipFill>
          <a:blip r:embed="rId3"/>
          <a:stretch>
            <a:fillRect/>
          </a:stretch>
        </p:blipFill>
        <p:spPr>
          <a:xfrm>
            <a:off x="5349240" y="1313315"/>
            <a:ext cx="3030958" cy="20698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9376277D-DDF0-4ECB-A6FD-297834E366E9}"/>
              </a:ext>
            </a:extLst>
          </p:cNvPr>
          <p:cNvPicPr>
            <a:picLocks noChangeAspect="1"/>
          </p:cNvPicPr>
          <p:nvPr/>
        </p:nvPicPr>
        <p:blipFill>
          <a:blip r:embed="rId4"/>
          <a:stretch>
            <a:fillRect/>
          </a:stretch>
        </p:blipFill>
        <p:spPr>
          <a:xfrm>
            <a:off x="149474" y="3219359"/>
            <a:ext cx="3072787" cy="3072787"/>
          </a:xfrm>
          <a:prstGeom prst="rect">
            <a:avLst/>
          </a:prstGeom>
          <a:ln>
            <a:solidFill>
              <a:schemeClr val="bg1"/>
            </a:solidFill>
          </a:ln>
        </p:spPr>
      </p:pic>
      <p:sp>
        <p:nvSpPr>
          <p:cNvPr id="7" name="Arrow: Left 6">
            <a:extLst>
              <a:ext uri="{FF2B5EF4-FFF2-40B4-BE49-F238E27FC236}">
                <a16:creationId xmlns:a16="http://schemas.microsoft.com/office/drawing/2014/main" id="{2AE8047B-23BD-4ADA-AEF8-0E815C880FAA}"/>
              </a:ext>
            </a:extLst>
          </p:cNvPr>
          <p:cNvSpPr/>
          <p:nvPr/>
        </p:nvSpPr>
        <p:spPr>
          <a:xfrm rot="20527997">
            <a:off x="3259211" y="2711926"/>
            <a:ext cx="2406870" cy="569695"/>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85845D3-BA34-41A7-B78C-26C6E5AB4A57}"/>
              </a:ext>
            </a:extLst>
          </p:cNvPr>
          <p:cNvSpPr txBox="1"/>
          <p:nvPr/>
        </p:nvSpPr>
        <p:spPr>
          <a:xfrm>
            <a:off x="86700" y="6532832"/>
            <a:ext cx="293670" cy="307777"/>
          </a:xfrm>
          <a:prstGeom prst="rect">
            <a:avLst/>
          </a:prstGeom>
          <a:noFill/>
        </p:spPr>
        <p:txBody>
          <a:bodyPr wrap="none" rtlCol="0">
            <a:spAutoFit/>
          </a:bodyPr>
          <a:lstStyle/>
          <a:p>
            <a:r>
              <a:rPr lang="en-US" dirty="0"/>
              <a:t>T</a:t>
            </a:r>
          </a:p>
        </p:txBody>
      </p:sp>
    </p:spTree>
    <p:extLst>
      <p:ext uri="{BB962C8B-B14F-4D97-AF65-F5344CB8AC3E}">
        <p14:creationId xmlns:p14="http://schemas.microsoft.com/office/powerpoint/2010/main" val="4205994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123C1-5537-4290-8C60-6E3025A0EB42}"/>
              </a:ext>
            </a:extLst>
          </p:cNvPr>
          <p:cNvSpPr>
            <a:spLocks noGrp="1"/>
          </p:cNvSpPr>
          <p:nvPr>
            <p:ph type="title"/>
          </p:nvPr>
        </p:nvSpPr>
        <p:spPr/>
        <p:txBody>
          <a:bodyPr/>
          <a:lstStyle/>
          <a:p>
            <a:r>
              <a:rPr lang="en-US" b="1" dirty="0">
                <a:solidFill>
                  <a:srgbClr val="00B0F0"/>
                </a:solidFill>
              </a:rPr>
              <a:t>Bluetooth Subsystem Highlighted</a:t>
            </a:r>
          </a:p>
        </p:txBody>
      </p:sp>
      <p:sp>
        <p:nvSpPr>
          <p:cNvPr id="6" name="Rectangle 5">
            <a:extLst>
              <a:ext uri="{FF2B5EF4-FFF2-40B4-BE49-F238E27FC236}">
                <a16:creationId xmlns:a16="http://schemas.microsoft.com/office/drawing/2014/main" id="{5B7D2FC0-2F2C-462F-8FEC-B7BD9AB5039B}"/>
              </a:ext>
            </a:extLst>
          </p:cNvPr>
          <p:cNvSpPr/>
          <p:nvPr/>
        </p:nvSpPr>
        <p:spPr>
          <a:xfrm>
            <a:off x="624114" y="1320260"/>
            <a:ext cx="7736114" cy="4808489"/>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D946A3B0-6ECD-4046-A71A-F66FC06ACA1C}"/>
              </a:ext>
            </a:extLst>
          </p:cNvPr>
          <p:cNvPicPr>
            <a:picLocks noChangeAspect="1"/>
          </p:cNvPicPr>
          <p:nvPr/>
        </p:nvPicPr>
        <p:blipFill>
          <a:blip r:embed="rId2"/>
          <a:stretch>
            <a:fillRect/>
          </a:stretch>
        </p:blipFill>
        <p:spPr>
          <a:xfrm>
            <a:off x="1290541" y="1416401"/>
            <a:ext cx="5315391" cy="4616206"/>
          </a:xfrm>
          <a:prstGeom prst="rect">
            <a:avLst/>
          </a:prstGeom>
        </p:spPr>
      </p:pic>
      <p:sp>
        <p:nvSpPr>
          <p:cNvPr id="7" name="TextBox 6">
            <a:extLst>
              <a:ext uri="{FF2B5EF4-FFF2-40B4-BE49-F238E27FC236}">
                <a16:creationId xmlns:a16="http://schemas.microsoft.com/office/drawing/2014/main" id="{FB110E96-16FC-467E-B52F-ECA635CF6B7B}"/>
              </a:ext>
            </a:extLst>
          </p:cNvPr>
          <p:cNvSpPr txBox="1"/>
          <p:nvPr/>
        </p:nvSpPr>
        <p:spPr>
          <a:xfrm>
            <a:off x="86700" y="6532832"/>
            <a:ext cx="314510" cy="307777"/>
          </a:xfrm>
          <a:prstGeom prst="rect">
            <a:avLst/>
          </a:prstGeom>
          <a:noFill/>
        </p:spPr>
        <p:txBody>
          <a:bodyPr wrap="none" rtlCol="0">
            <a:spAutoFit/>
          </a:bodyPr>
          <a:lstStyle/>
          <a:p>
            <a:r>
              <a:rPr lang="en-US" dirty="0"/>
              <a:t>C</a:t>
            </a:r>
          </a:p>
        </p:txBody>
      </p:sp>
    </p:spTree>
    <p:extLst>
      <p:ext uri="{BB962C8B-B14F-4D97-AF65-F5344CB8AC3E}">
        <p14:creationId xmlns:p14="http://schemas.microsoft.com/office/powerpoint/2010/main" val="1683187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60CBD-DA85-2E4F-8296-46146722FC69}"/>
              </a:ext>
            </a:extLst>
          </p:cNvPr>
          <p:cNvSpPr>
            <a:spLocks noGrp="1"/>
          </p:cNvSpPr>
          <p:nvPr>
            <p:ph type="title"/>
          </p:nvPr>
        </p:nvSpPr>
        <p:spPr/>
        <p:txBody>
          <a:bodyPr>
            <a:normAutofit/>
          </a:bodyPr>
          <a:lstStyle/>
          <a:p>
            <a:r>
              <a:rPr lang="en-US" b="1" dirty="0">
                <a:solidFill>
                  <a:srgbClr val="00B0F0"/>
                </a:solidFill>
              </a:rPr>
              <a:t>Waiter–Table Bluetooth Communication</a:t>
            </a:r>
          </a:p>
        </p:txBody>
      </p:sp>
      <p:sp>
        <p:nvSpPr>
          <p:cNvPr id="3" name="Content Placeholder 2">
            <a:extLst>
              <a:ext uri="{FF2B5EF4-FFF2-40B4-BE49-F238E27FC236}">
                <a16:creationId xmlns:a16="http://schemas.microsoft.com/office/drawing/2014/main" id="{4D02912B-7E61-ED41-9A43-718018B36D55}"/>
              </a:ext>
            </a:extLst>
          </p:cNvPr>
          <p:cNvSpPr>
            <a:spLocks noGrp="1"/>
          </p:cNvSpPr>
          <p:nvPr>
            <p:ph type="body" idx="1"/>
          </p:nvPr>
        </p:nvSpPr>
        <p:spPr>
          <a:xfrm>
            <a:off x="76516" y="1219470"/>
            <a:ext cx="3306900" cy="4967700"/>
          </a:xfrm>
        </p:spPr>
        <p:txBody>
          <a:bodyPr>
            <a:normAutofit fontScale="92500" lnSpcReduction="10000"/>
          </a:bodyPr>
          <a:lstStyle/>
          <a:p>
            <a:r>
              <a:rPr lang="en-US" dirty="0"/>
              <a:t>Using HC-05 Bluetooth 2.0 module for wireless communication</a:t>
            </a:r>
          </a:p>
          <a:p>
            <a:r>
              <a:rPr lang="en-US" dirty="0"/>
              <a:t>Works in tandem with the mobile applications and other sensors to provide information to the server</a:t>
            </a:r>
          </a:p>
          <a:p>
            <a:r>
              <a:rPr lang="en-US" dirty="0"/>
              <a:t>Had to incorporate dedicated LDO regulator to drop from 5V to 3.3V for the </a:t>
            </a:r>
            <a:r>
              <a:rPr lang="en-US" dirty="0" err="1"/>
              <a:t>Vcc</a:t>
            </a:r>
            <a:r>
              <a:rPr lang="en-US" dirty="0"/>
              <a:t> on the Bluetooth module</a:t>
            </a:r>
          </a:p>
          <a:p>
            <a:r>
              <a:rPr lang="en-US" dirty="0"/>
              <a:t>Uses logic level shifter to drop logic voltage from 5V to 3.3V</a:t>
            </a:r>
          </a:p>
        </p:txBody>
      </p:sp>
      <p:grpSp>
        <p:nvGrpSpPr>
          <p:cNvPr id="4" name="Group 3">
            <a:extLst>
              <a:ext uri="{FF2B5EF4-FFF2-40B4-BE49-F238E27FC236}">
                <a16:creationId xmlns:a16="http://schemas.microsoft.com/office/drawing/2014/main" id="{E18A93E4-2B68-6441-952D-64CAC968E8A2}"/>
              </a:ext>
            </a:extLst>
          </p:cNvPr>
          <p:cNvGrpSpPr/>
          <p:nvPr/>
        </p:nvGrpSpPr>
        <p:grpSpPr>
          <a:xfrm>
            <a:off x="3456375" y="1469044"/>
            <a:ext cx="5504271" cy="4822307"/>
            <a:chOff x="95250" y="1395664"/>
            <a:chExt cx="7531434" cy="6858000"/>
          </a:xfrm>
        </p:grpSpPr>
        <p:pic>
          <p:nvPicPr>
            <p:cNvPr id="6" name="Picture 5">
              <a:extLst>
                <a:ext uri="{FF2B5EF4-FFF2-40B4-BE49-F238E27FC236}">
                  <a16:creationId xmlns:a16="http://schemas.microsoft.com/office/drawing/2014/main" id="{77E707AE-5804-864B-96B8-8653BB04EF4B}"/>
                </a:ext>
              </a:extLst>
            </p:cNvPr>
            <p:cNvPicPr>
              <a:picLocks noChangeAspect="1"/>
            </p:cNvPicPr>
            <p:nvPr/>
          </p:nvPicPr>
          <p:blipFill>
            <a:blip r:embed="rId2"/>
            <a:stretch>
              <a:fillRect/>
            </a:stretch>
          </p:blipFill>
          <p:spPr>
            <a:xfrm>
              <a:off x="595470" y="1395664"/>
              <a:ext cx="7031214" cy="6858000"/>
            </a:xfrm>
            <a:prstGeom prst="rect">
              <a:avLst/>
            </a:prstGeom>
          </p:spPr>
        </p:pic>
        <p:pic>
          <p:nvPicPr>
            <p:cNvPr id="7" name="Picture 6">
              <a:extLst>
                <a:ext uri="{FF2B5EF4-FFF2-40B4-BE49-F238E27FC236}">
                  <a16:creationId xmlns:a16="http://schemas.microsoft.com/office/drawing/2014/main" id="{053E37CB-CF37-0941-A450-1CF906AA5F4C}"/>
                </a:ext>
              </a:extLst>
            </p:cNvPr>
            <p:cNvPicPr>
              <a:picLocks noChangeAspect="1"/>
            </p:cNvPicPr>
            <p:nvPr/>
          </p:nvPicPr>
          <p:blipFill>
            <a:blip r:embed="rId3"/>
            <a:stretch>
              <a:fillRect/>
            </a:stretch>
          </p:blipFill>
          <p:spPr>
            <a:xfrm>
              <a:off x="95250" y="3198168"/>
              <a:ext cx="2133600" cy="1039229"/>
            </a:xfrm>
            <a:prstGeom prst="rect">
              <a:avLst/>
            </a:prstGeom>
          </p:spPr>
        </p:pic>
        <p:pic>
          <p:nvPicPr>
            <p:cNvPr id="8" name="Picture 7">
              <a:extLst>
                <a:ext uri="{FF2B5EF4-FFF2-40B4-BE49-F238E27FC236}">
                  <a16:creationId xmlns:a16="http://schemas.microsoft.com/office/drawing/2014/main" id="{24F92F3E-427D-BE4A-B55D-F20D437E6937}"/>
                </a:ext>
              </a:extLst>
            </p:cNvPr>
            <p:cNvPicPr>
              <a:picLocks noChangeAspect="1"/>
            </p:cNvPicPr>
            <p:nvPr/>
          </p:nvPicPr>
          <p:blipFill>
            <a:blip r:embed="rId4"/>
            <a:stretch>
              <a:fillRect/>
            </a:stretch>
          </p:blipFill>
          <p:spPr>
            <a:xfrm flipH="1">
              <a:off x="4983693" y="1474144"/>
              <a:ext cx="332018" cy="332018"/>
            </a:xfrm>
            <a:prstGeom prst="rect">
              <a:avLst/>
            </a:prstGeom>
          </p:spPr>
        </p:pic>
      </p:grpSp>
      <p:sp>
        <p:nvSpPr>
          <p:cNvPr id="9" name="Freeform: Shape 3">
            <a:extLst>
              <a:ext uri="{FF2B5EF4-FFF2-40B4-BE49-F238E27FC236}">
                <a16:creationId xmlns:a16="http://schemas.microsoft.com/office/drawing/2014/main" id="{40863E06-7DD4-6648-9E57-9AD5FE07DB46}"/>
              </a:ext>
            </a:extLst>
          </p:cNvPr>
          <p:cNvSpPr/>
          <p:nvPr/>
        </p:nvSpPr>
        <p:spPr>
          <a:xfrm>
            <a:off x="3333509" y="2233631"/>
            <a:ext cx="2291704" cy="2245772"/>
          </a:xfrm>
          <a:custGeom>
            <a:avLst/>
            <a:gdLst>
              <a:gd name="connsiteX0" fmla="*/ 55880 w 2296160"/>
              <a:gd name="connsiteY0" fmla="*/ 0 h 2270760"/>
              <a:gd name="connsiteX1" fmla="*/ 2072640 w 2296160"/>
              <a:gd name="connsiteY1" fmla="*/ 10160 h 2270760"/>
              <a:gd name="connsiteX2" fmla="*/ 1854200 w 2296160"/>
              <a:gd name="connsiteY2" fmla="*/ 533400 h 2270760"/>
              <a:gd name="connsiteX3" fmla="*/ 1849120 w 2296160"/>
              <a:gd name="connsiteY3" fmla="*/ 1198880 h 2270760"/>
              <a:gd name="connsiteX4" fmla="*/ 1986280 w 2296160"/>
              <a:gd name="connsiteY4" fmla="*/ 1452880 h 2270760"/>
              <a:gd name="connsiteX5" fmla="*/ 2001520 w 2296160"/>
              <a:gd name="connsiteY5" fmla="*/ 1635760 h 2270760"/>
              <a:gd name="connsiteX6" fmla="*/ 2296160 w 2296160"/>
              <a:gd name="connsiteY6" fmla="*/ 1717040 h 2270760"/>
              <a:gd name="connsiteX7" fmla="*/ 2042160 w 2296160"/>
              <a:gd name="connsiteY7" fmla="*/ 1996440 h 2270760"/>
              <a:gd name="connsiteX8" fmla="*/ 1275080 w 2296160"/>
              <a:gd name="connsiteY8" fmla="*/ 1965960 h 2270760"/>
              <a:gd name="connsiteX9" fmla="*/ 1214120 w 2296160"/>
              <a:gd name="connsiteY9" fmla="*/ 2270760 h 2270760"/>
              <a:gd name="connsiteX10" fmla="*/ 0 w 2296160"/>
              <a:gd name="connsiteY10" fmla="*/ 2260600 h 2270760"/>
              <a:gd name="connsiteX11" fmla="*/ 55880 w 2296160"/>
              <a:gd name="connsiteY11" fmla="*/ 0 h 227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6160" h="2270760">
                <a:moveTo>
                  <a:pt x="55880" y="0"/>
                </a:moveTo>
                <a:lnTo>
                  <a:pt x="2072640" y="10160"/>
                </a:lnTo>
                <a:lnTo>
                  <a:pt x="1854200" y="533400"/>
                </a:lnTo>
                <a:cubicBezTo>
                  <a:pt x="1852507" y="755227"/>
                  <a:pt x="1850813" y="977053"/>
                  <a:pt x="1849120" y="1198880"/>
                </a:cubicBezTo>
                <a:lnTo>
                  <a:pt x="1986280" y="1452880"/>
                </a:lnTo>
                <a:lnTo>
                  <a:pt x="2001520" y="1635760"/>
                </a:lnTo>
                <a:lnTo>
                  <a:pt x="2296160" y="1717040"/>
                </a:lnTo>
                <a:lnTo>
                  <a:pt x="2042160" y="1996440"/>
                </a:lnTo>
                <a:lnTo>
                  <a:pt x="1275080" y="1965960"/>
                </a:lnTo>
                <a:lnTo>
                  <a:pt x="1214120" y="2270760"/>
                </a:lnTo>
                <a:lnTo>
                  <a:pt x="0" y="2260600"/>
                </a:lnTo>
                <a:lnTo>
                  <a:pt x="55880" y="0"/>
                </a:lnTo>
                <a:close/>
              </a:path>
            </a:pathLst>
          </a:custGeom>
          <a:solidFill>
            <a:srgbClr val="FF0000">
              <a:alpha val="3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12" name="TextBox 11">
            <a:extLst>
              <a:ext uri="{FF2B5EF4-FFF2-40B4-BE49-F238E27FC236}">
                <a16:creationId xmlns:a16="http://schemas.microsoft.com/office/drawing/2014/main" id="{9C0B1D97-EEF7-47EB-A12A-4E7F76F74208}"/>
              </a:ext>
            </a:extLst>
          </p:cNvPr>
          <p:cNvSpPr txBox="1"/>
          <p:nvPr/>
        </p:nvSpPr>
        <p:spPr>
          <a:xfrm>
            <a:off x="86700" y="6532832"/>
            <a:ext cx="314510" cy="307777"/>
          </a:xfrm>
          <a:prstGeom prst="rect">
            <a:avLst/>
          </a:prstGeom>
          <a:noFill/>
        </p:spPr>
        <p:txBody>
          <a:bodyPr wrap="none" rtlCol="0">
            <a:spAutoFit/>
          </a:bodyPr>
          <a:lstStyle/>
          <a:p>
            <a:r>
              <a:rPr lang="en-US" dirty="0"/>
              <a:t>C</a:t>
            </a:r>
          </a:p>
        </p:txBody>
      </p:sp>
    </p:spTree>
    <p:extLst>
      <p:ext uri="{BB962C8B-B14F-4D97-AF65-F5344CB8AC3E}">
        <p14:creationId xmlns:p14="http://schemas.microsoft.com/office/powerpoint/2010/main" val="2532441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057D3-9FDA-4B4C-9A92-A97821A293AF}"/>
              </a:ext>
            </a:extLst>
          </p:cNvPr>
          <p:cNvSpPr>
            <a:spLocks noGrp="1"/>
          </p:cNvSpPr>
          <p:nvPr>
            <p:ph type="title"/>
          </p:nvPr>
        </p:nvSpPr>
        <p:spPr/>
        <p:txBody>
          <a:bodyPr/>
          <a:lstStyle/>
          <a:p>
            <a:r>
              <a:rPr lang="en-US" b="1" dirty="0">
                <a:solidFill>
                  <a:srgbClr val="00B0F0"/>
                </a:solidFill>
              </a:rPr>
              <a:t>Bluetooth Schematic</a:t>
            </a:r>
          </a:p>
        </p:txBody>
      </p:sp>
      <p:pic>
        <p:nvPicPr>
          <p:cNvPr id="4" name="Picture 3">
            <a:extLst>
              <a:ext uri="{FF2B5EF4-FFF2-40B4-BE49-F238E27FC236}">
                <a16:creationId xmlns:a16="http://schemas.microsoft.com/office/drawing/2014/main" id="{4439AFBC-40F0-4DC0-ABB1-1179AA4D219E}"/>
              </a:ext>
            </a:extLst>
          </p:cNvPr>
          <p:cNvPicPr>
            <a:picLocks noChangeAspect="1"/>
          </p:cNvPicPr>
          <p:nvPr/>
        </p:nvPicPr>
        <p:blipFill>
          <a:blip r:embed="rId2"/>
          <a:stretch>
            <a:fillRect/>
          </a:stretch>
        </p:blipFill>
        <p:spPr>
          <a:xfrm>
            <a:off x="1376399" y="1105522"/>
            <a:ext cx="6391202" cy="5060081"/>
          </a:xfrm>
          <a:prstGeom prst="rect">
            <a:avLst/>
          </a:prstGeom>
        </p:spPr>
      </p:pic>
      <p:sp>
        <p:nvSpPr>
          <p:cNvPr id="5" name="TextBox 4">
            <a:extLst>
              <a:ext uri="{FF2B5EF4-FFF2-40B4-BE49-F238E27FC236}">
                <a16:creationId xmlns:a16="http://schemas.microsoft.com/office/drawing/2014/main" id="{07B4629A-D974-49EC-82C5-72FEE79906AA}"/>
              </a:ext>
            </a:extLst>
          </p:cNvPr>
          <p:cNvSpPr txBox="1"/>
          <p:nvPr/>
        </p:nvSpPr>
        <p:spPr>
          <a:xfrm>
            <a:off x="86700" y="6532832"/>
            <a:ext cx="314510" cy="307777"/>
          </a:xfrm>
          <a:prstGeom prst="rect">
            <a:avLst/>
          </a:prstGeom>
          <a:noFill/>
        </p:spPr>
        <p:txBody>
          <a:bodyPr wrap="none" rtlCol="0">
            <a:spAutoFit/>
          </a:bodyPr>
          <a:lstStyle/>
          <a:p>
            <a:r>
              <a:rPr lang="en-US" dirty="0"/>
              <a:t>C</a:t>
            </a:r>
          </a:p>
        </p:txBody>
      </p:sp>
    </p:spTree>
    <p:extLst>
      <p:ext uri="{BB962C8B-B14F-4D97-AF65-F5344CB8AC3E}">
        <p14:creationId xmlns:p14="http://schemas.microsoft.com/office/powerpoint/2010/main" val="2670696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60CBD-DA85-2E4F-8296-46146722FC69}"/>
              </a:ext>
            </a:extLst>
          </p:cNvPr>
          <p:cNvSpPr>
            <a:spLocks noGrp="1"/>
          </p:cNvSpPr>
          <p:nvPr>
            <p:ph type="title"/>
          </p:nvPr>
        </p:nvSpPr>
        <p:spPr/>
        <p:txBody>
          <a:bodyPr>
            <a:normAutofit/>
          </a:bodyPr>
          <a:lstStyle/>
          <a:p>
            <a:r>
              <a:rPr lang="en-US" b="1" dirty="0">
                <a:solidFill>
                  <a:srgbClr val="00B0F0"/>
                </a:solidFill>
              </a:rPr>
              <a:t>Motion Detection and Adaptive Brightness</a:t>
            </a:r>
          </a:p>
        </p:txBody>
      </p:sp>
      <p:pic>
        <p:nvPicPr>
          <p:cNvPr id="2" name="Picture 1">
            <a:extLst>
              <a:ext uri="{FF2B5EF4-FFF2-40B4-BE49-F238E27FC236}">
                <a16:creationId xmlns:a16="http://schemas.microsoft.com/office/drawing/2014/main" id="{845AA3DB-B89C-4DD0-A5CE-B46476508374}"/>
              </a:ext>
            </a:extLst>
          </p:cNvPr>
          <p:cNvPicPr>
            <a:picLocks noChangeAspect="1"/>
          </p:cNvPicPr>
          <p:nvPr/>
        </p:nvPicPr>
        <p:blipFill>
          <a:blip r:embed="rId2"/>
          <a:stretch>
            <a:fillRect/>
          </a:stretch>
        </p:blipFill>
        <p:spPr>
          <a:xfrm>
            <a:off x="1713547" y="1398269"/>
            <a:ext cx="5716905" cy="4745257"/>
          </a:xfrm>
          <a:prstGeom prst="rect">
            <a:avLst/>
          </a:prstGeom>
        </p:spPr>
      </p:pic>
      <p:sp>
        <p:nvSpPr>
          <p:cNvPr id="7" name="TextBox 6">
            <a:extLst>
              <a:ext uri="{FF2B5EF4-FFF2-40B4-BE49-F238E27FC236}">
                <a16:creationId xmlns:a16="http://schemas.microsoft.com/office/drawing/2014/main" id="{7973E357-D4E2-405F-921C-B3C5989C3F02}"/>
              </a:ext>
            </a:extLst>
          </p:cNvPr>
          <p:cNvSpPr txBox="1"/>
          <p:nvPr/>
        </p:nvSpPr>
        <p:spPr>
          <a:xfrm>
            <a:off x="86700" y="6532832"/>
            <a:ext cx="314510" cy="307777"/>
          </a:xfrm>
          <a:prstGeom prst="rect">
            <a:avLst/>
          </a:prstGeom>
          <a:noFill/>
        </p:spPr>
        <p:txBody>
          <a:bodyPr wrap="none" rtlCol="0">
            <a:spAutoFit/>
          </a:bodyPr>
          <a:lstStyle/>
          <a:p>
            <a:r>
              <a:rPr lang="en-US" dirty="0"/>
              <a:t>D</a:t>
            </a:r>
          </a:p>
        </p:txBody>
      </p:sp>
    </p:spTree>
    <p:extLst>
      <p:ext uri="{BB962C8B-B14F-4D97-AF65-F5344CB8AC3E}">
        <p14:creationId xmlns:p14="http://schemas.microsoft.com/office/powerpoint/2010/main" val="39735389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60CBD-DA85-2E4F-8296-46146722FC69}"/>
              </a:ext>
            </a:extLst>
          </p:cNvPr>
          <p:cNvSpPr>
            <a:spLocks noGrp="1"/>
          </p:cNvSpPr>
          <p:nvPr>
            <p:ph type="title"/>
          </p:nvPr>
        </p:nvSpPr>
        <p:spPr/>
        <p:txBody>
          <a:bodyPr>
            <a:normAutofit/>
          </a:bodyPr>
          <a:lstStyle/>
          <a:p>
            <a:r>
              <a:rPr lang="en-US" b="1" dirty="0">
                <a:solidFill>
                  <a:srgbClr val="00B0F0"/>
                </a:solidFill>
              </a:rPr>
              <a:t>Motion Detection with Infrared Sensor</a:t>
            </a:r>
          </a:p>
        </p:txBody>
      </p:sp>
      <p:sp>
        <p:nvSpPr>
          <p:cNvPr id="3" name="Content Placeholder 2">
            <a:extLst>
              <a:ext uri="{FF2B5EF4-FFF2-40B4-BE49-F238E27FC236}">
                <a16:creationId xmlns:a16="http://schemas.microsoft.com/office/drawing/2014/main" id="{4D02912B-7E61-ED41-9A43-718018B36D55}"/>
              </a:ext>
            </a:extLst>
          </p:cNvPr>
          <p:cNvSpPr>
            <a:spLocks noGrp="1"/>
          </p:cNvSpPr>
          <p:nvPr>
            <p:ph type="body" idx="1"/>
          </p:nvPr>
        </p:nvSpPr>
        <p:spPr>
          <a:xfrm>
            <a:off x="243955" y="1027470"/>
            <a:ext cx="4243633" cy="5303392"/>
          </a:xfrm>
        </p:spPr>
        <p:txBody>
          <a:bodyPr>
            <a:noAutofit/>
          </a:bodyPr>
          <a:lstStyle/>
          <a:p>
            <a:r>
              <a:rPr lang="en-US" dirty="0"/>
              <a:t>Using an infrared emitter and receiver we will detect when guests are sitting at the table</a:t>
            </a:r>
          </a:p>
          <a:p>
            <a:r>
              <a:rPr lang="en-US" dirty="0"/>
              <a:t>When guests are seated according to sensor, the software routine will turn on the tables ambient lighting LEDs and notify the server that guests have arrived</a:t>
            </a:r>
          </a:p>
          <a:p>
            <a:r>
              <a:rPr lang="en-US" dirty="0"/>
              <a:t>If no movement is detect for a set period of time the lighting on the table will be turned off to save energy</a:t>
            </a:r>
          </a:p>
          <a:p>
            <a:r>
              <a:rPr lang="en-US" dirty="0"/>
              <a:t>Tested the prototype using Sharp GP2Y0A21YK0F sensor which can sense up to 80 cm</a:t>
            </a:r>
          </a:p>
        </p:txBody>
      </p:sp>
      <p:grpSp>
        <p:nvGrpSpPr>
          <p:cNvPr id="2" name="Group 1">
            <a:extLst>
              <a:ext uri="{FF2B5EF4-FFF2-40B4-BE49-F238E27FC236}">
                <a16:creationId xmlns:a16="http://schemas.microsoft.com/office/drawing/2014/main" id="{61160FEC-F70B-4DA6-BEB7-F422255F7560}"/>
              </a:ext>
            </a:extLst>
          </p:cNvPr>
          <p:cNvGrpSpPr/>
          <p:nvPr/>
        </p:nvGrpSpPr>
        <p:grpSpPr>
          <a:xfrm>
            <a:off x="4722968" y="1829044"/>
            <a:ext cx="3967316" cy="3780212"/>
            <a:chOff x="5176684" y="2351559"/>
            <a:chExt cx="3967316" cy="3780212"/>
          </a:xfrm>
        </p:grpSpPr>
        <p:grpSp>
          <p:nvGrpSpPr>
            <p:cNvPr id="7" name="Group 6">
              <a:extLst>
                <a:ext uri="{FF2B5EF4-FFF2-40B4-BE49-F238E27FC236}">
                  <a16:creationId xmlns:a16="http://schemas.microsoft.com/office/drawing/2014/main" id="{B238B45F-2263-FE48-9F78-138DADD5DA2E}"/>
                </a:ext>
              </a:extLst>
            </p:cNvPr>
            <p:cNvGrpSpPr/>
            <p:nvPr/>
          </p:nvGrpSpPr>
          <p:grpSpPr>
            <a:xfrm>
              <a:off x="5176684" y="2351559"/>
              <a:ext cx="3967316" cy="3737442"/>
              <a:chOff x="95250" y="1395664"/>
              <a:chExt cx="7531434" cy="6858000"/>
            </a:xfrm>
          </p:grpSpPr>
          <p:pic>
            <p:nvPicPr>
              <p:cNvPr id="8" name="Picture 7">
                <a:extLst>
                  <a:ext uri="{FF2B5EF4-FFF2-40B4-BE49-F238E27FC236}">
                    <a16:creationId xmlns:a16="http://schemas.microsoft.com/office/drawing/2014/main" id="{D9AB9E50-434C-A541-B181-420C0C924878}"/>
                  </a:ext>
                </a:extLst>
              </p:cNvPr>
              <p:cNvPicPr>
                <a:picLocks noChangeAspect="1"/>
              </p:cNvPicPr>
              <p:nvPr/>
            </p:nvPicPr>
            <p:blipFill>
              <a:blip r:embed="rId2"/>
              <a:stretch>
                <a:fillRect/>
              </a:stretch>
            </p:blipFill>
            <p:spPr>
              <a:xfrm>
                <a:off x="595470" y="1395664"/>
                <a:ext cx="7031214" cy="6858000"/>
              </a:xfrm>
              <a:prstGeom prst="rect">
                <a:avLst/>
              </a:prstGeom>
            </p:spPr>
          </p:pic>
          <p:pic>
            <p:nvPicPr>
              <p:cNvPr id="9" name="Picture 8">
                <a:extLst>
                  <a:ext uri="{FF2B5EF4-FFF2-40B4-BE49-F238E27FC236}">
                    <a16:creationId xmlns:a16="http://schemas.microsoft.com/office/drawing/2014/main" id="{BC1177A5-5D55-8E49-BDFA-D085996A8571}"/>
                  </a:ext>
                </a:extLst>
              </p:cNvPr>
              <p:cNvPicPr>
                <a:picLocks noChangeAspect="1"/>
              </p:cNvPicPr>
              <p:nvPr/>
            </p:nvPicPr>
            <p:blipFill>
              <a:blip r:embed="rId3"/>
              <a:stretch>
                <a:fillRect/>
              </a:stretch>
            </p:blipFill>
            <p:spPr>
              <a:xfrm>
                <a:off x="95250" y="3198168"/>
                <a:ext cx="2133600" cy="1039229"/>
              </a:xfrm>
              <a:prstGeom prst="rect">
                <a:avLst/>
              </a:prstGeom>
            </p:spPr>
          </p:pic>
          <p:pic>
            <p:nvPicPr>
              <p:cNvPr id="10" name="Picture 9">
                <a:extLst>
                  <a:ext uri="{FF2B5EF4-FFF2-40B4-BE49-F238E27FC236}">
                    <a16:creationId xmlns:a16="http://schemas.microsoft.com/office/drawing/2014/main" id="{7AC36E58-D743-5441-832E-17124519F144}"/>
                  </a:ext>
                </a:extLst>
              </p:cNvPr>
              <p:cNvPicPr>
                <a:picLocks noChangeAspect="1"/>
              </p:cNvPicPr>
              <p:nvPr/>
            </p:nvPicPr>
            <p:blipFill>
              <a:blip r:embed="rId4"/>
              <a:stretch>
                <a:fillRect/>
              </a:stretch>
            </p:blipFill>
            <p:spPr>
              <a:xfrm flipH="1">
                <a:off x="4983693" y="1474144"/>
                <a:ext cx="332018" cy="332018"/>
              </a:xfrm>
              <a:prstGeom prst="rect">
                <a:avLst/>
              </a:prstGeom>
            </p:spPr>
          </p:pic>
        </p:grpSp>
        <p:sp>
          <p:nvSpPr>
            <p:cNvPr id="11" name="Rectangle 10">
              <a:extLst>
                <a:ext uri="{FF2B5EF4-FFF2-40B4-BE49-F238E27FC236}">
                  <a16:creationId xmlns:a16="http://schemas.microsoft.com/office/drawing/2014/main" id="{00BF8B63-058D-0C4B-A264-49FE35527806}"/>
                </a:ext>
              </a:extLst>
            </p:cNvPr>
            <p:cNvSpPr/>
            <p:nvPr/>
          </p:nvSpPr>
          <p:spPr>
            <a:xfrm>
              <a:off x="6934200" y="4831080"/>
              <a:ext cx="1426224" cy="1300691"/>
            </a:xfrm>
            <a:prstGeom prst="rect">
              <a:avLst/>
            </a:prstGeom>
            <a:solidFill>
              <a:srgbClr val="FF0000">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extBox 11">
            <a:extLst>
              <a:ext uri="{FF2B5EF4-FFF2-40B4-BE49-F238E27FC236}">
                <a16:creationId xmlns:a16="http://schemas.microsoft.com/office/drawing/2014/main" id="{67B59A60-A855-4C48-BE70-0403B6FE61DB}"/>
              </a:ext>
            </a:extLst>
          </p:cNvPr>
          <p:cNvSpPr txBox="1"/>
          <p:nvPr/>
        </p:nvSpPr>
        <p:spPr>
          <a:xfrm>
            <a:off x="86700" y="6532832"/>
            <a:ext cx="314510" cy="307777"/>
          </a:xfrm>
          <a:prstGeom prst="rect">
            <a:avLst/>
          </a:prstGeom>
          <a:noFill/>
        </p:spPr>
        <p:txBody>
          <a:bodyPr wrap="none" rtlCol="0">
            <a:spAutoFit/>
          </a:bodyPr>
          <a:lstStyle/>
          <a:p>
            <a:r>
              <a:rPr lang="en-US" dirty="0"/>
              <a:t>D</a:t>
            </a:r>
          </a:p>
        </p:txBody>
      </p:sp>
    </p:spTree>
    <p:extLst>
      <p:ext uri="{BB962C8B-B14F-4D97-AF65-F5344CB8AC3E}">
        <p14:creationId xmlns:p14="http://schemas.microsoft.com/office/powerpoint/2010/main" val="2107207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19EFB-A0BA-478C-955B-1C90690109A3}"/>
              </a:ext>
            </a:extLst>
          </p:cNvPr>
          <p:cNvSpPr>
            <a:spLocks noGrp="1"/>
          </p:cNvSpPr>
          <p:nvPr>
            <p:ph type="title"/>
          </p:nvPr>
        </p:nvSpPr>
        <p:spPr/>
        <p:txBody>
          <a:bodyPr/>
          <a:lstStyle/>
          <a:p>
            <a:r>
              <a:rPr lang="en-US" b="1" dirty="0">
                <a:solidFill>
                  <a:srgbClr val="00B0F0"/>
                </a:solidFill>
              </a:rPr>
              <a:t>Infrared Sensor Schematic</a:t>
            </a:r>
          </a:p>
        </p:txBody>
      </p:sp>
      <p:pic>
        <p:nvPicPr>
          <p:cNvPr id="5" name="Picture 4">
            <a:extLst>
              <a:ext uri="{FF2B5EF4-FFF2-40B4-BE49-F238E27FC236}">
                <a16:creationId xmlns:a16="http://schemas.microsoft.com/office/drawing/2014/main" id="{3C5A29FC-1D1C-43E4-AAD7-C23F9FB4273F}"/>
              </a:ext>
            </a:extLst>
          </p:cNvPr>
          <p:cNvPicPr>
            <a:picLocks noChangeAspect="1"/>
          </p:cNvPicPr>
          <p:nvPr/>
        </p:nvPicPr>
        <p:blipFill>
          <a:blip r:embed="rId2"/>
          <a:stretch>
            <a:fillRect/>
          </a:stretch>
        </p:blipFill>
        <p:spPr>
          <a:xfrm>
            <a:off x="95866" y="1754505"/>
            <a:ext cx="8952268" cy="4141470"/>
          </a:xfrm>
          <a:prstGeom prst="rect">
            <a:avLst/>
          </a:prstGeom>
        </p:spPr>
      </p:pic>
      <p:sp>
        <p:nvSpPr>
          <p:cNvPr id="6" name="TextBox 5">
            <a:extLst>
              <a:ext uri="{FF2B5EF4-FFF2-40B4-BE49-F238E27FC236}">
                <a16:creationId xmlns:a16="http://schemas.microsoft.com/office/drawing/2014/main" id="{AA5DF675-8EEB-40C5-A5A8-DFC75EB749CC}"/>
              </a:ext>
            </a:extLst>
          </p:cNvPr>
          <p:cNvSpPr txBox="1"/>
          <p:nvPr/>
        </p:nvSpPr>
        <p:spPr>
          <a:xfrm>
            <a:off x="86700" y="6532832"/>
            <a:ext cx="314510" cy="307777"/>
          </a:xfrm>
          <a:prstGeom prst="rect">
            <a:avLst/>
          </a:prstGeom>
          <a:noFill/>
        </p:spPr>
        <p:txBody>
          <a:bodyPr wrap="none" rtlCol="0">
            <a:spAutoFit/>
          </a:bodyPr>
          <a:lstStyle/>
          <a:p>
            <a:r>
              <a:rPr lang="en-US" dirty="0"/>
              <a:t>D</a:t>
            </a:r>
          </a:p>
        </p:txBody>
      </p:sp>
    </p:spTree>
    <p:extLst>
      <p:ext uri="{BB962C8B-B14F-4D97-AF65-F5344CB8AC3E}">
        <p14:creationId xmlns:p14="http://schemas.microsoft.com/office/powerpoint/2010/main" val="531500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2A4E7C7-6A8C-3B4F-8EE4-6564A651E5D5}"/>
              </a:ext>
            </a:extLst>
          </p:cNvPr>
          <p:cNvSpPr>
            <a:spLocks noGrp="1"/>
          </p:cNvSpPr>
          <p:nvPr>
            <p:ph type="title"/>
          </p:nvPr>
        </p:nvSpPr>
        <p:spPr/>
        <p:txBody>
          <a:bodyPr>
            <a:normAutofit/>
          </a:bodyPr>
          <a:lstStyle/>
          <a:p>
            <a:r>
              <a:rPr lang="en-US" b="1" dirty="0">
                <a:solidFill>
                  <a:srgbClr val="00B0F0"/>
                </a:solidFill>
              </a:rPr>
              <a:t>Photocell Sensor</a:t>
            </a:r>
          </a:p>
        </p:txBody>
      </p:sp>
      <p:sp>
        <p:nvSpPr>
          <p:cNvPr id="18" name="Content Placeholder 2">
            <a:extLst>
              <a:ext uri="{FF2B5EF4-FFF2-40B4-BE49-F238E27FC236}">
                <a16:creationId xmlns:a16="http://schemas.microsoft.com/office/drawing/2014/main" id="{CA284726-3C13-4741-87B9-E319FAF4B0D2}"/>
              </a:ext>
            </a:extLst>
          </p:cNvPr>
          <p:cNvSpPr>
            <a:spLocks noGrp="1"/>
          </p:cNvSpPr>
          <p:nvPr>
            <p:ph type="body" idx="1"/>
          </p:nvPr>
        </p:nvSpPr>
        <p:spPr>
          <a:xfrm>
            <a:off x="0" y="1719020"/>
            <a:ext cx="3812925" cy="4967700"/>
          </a:xfrm>
        </p:spPr>
        <p:txBody>
          <a:bodyPr>
            <a:normAutofit/>
          </a:bodyPr>
          <a:lstStyle/>
          <a:p>
            <a:r>
              <a:rPr lang="en-US" dirty="0"/>
              <a:t>Photocell sensor will determine how bright the area is around the table</a:t>
            </a:r>
          </a:p>
          <a:p>
            <a:r>
              <a:rPr lang="en-US" dirty="0"/>
              <a:t>This information will allow us to tweak the relative brightness of the signal LEDs intelligently</a:t>
            </a:r>
          </a:p>
          <a:p>
            <a:r>
              <a:rPr lang="en-US" dirty="0"/>
              <a:t>Tested the subsystem using photocell sensor designed by </a:t>
            </a:r>
            <a:r>
              <a:rPr lang="en-US" dirty="0" err="1"/>
              <a:t>DFRobot</a:t>
            </a:r>
            <a:r>
              <a:rPr lang="en-US" dirty="0"/>
              <a:t> (DFR0026) which can sense up to 6000 Lux in less than 15us. </a:t>
            </a:r>
          </a:p>
          <a:p>
            <a:pPr marL="63500" indent="0">
              <a:buNone/>
            </a:pPr>
            <a:endParaRPr lang="en-US" dirty="0"/>
          </a:p>
          <a:p>
            <a:endParaRPr lang="en-US" dirty="0"/>
          </a:p>
        </p:txBody>
      </p:sp>
      <p:pic>
        <p:nvPicPr>
          <p:cNvPr id="3" name="Picture 2">
            <a:extLst>
              <a:ext uri="{FF2B5EF4-FFF2-40B4-BE49-F238E27FC236}">
                <a16:creationId xmlns:a16="http://schemas.microsoft.com/office/drawing/2014/main" id="{29AA03CB-D41B-4FAB-8E42-40FF081B66FC}"/>
              </a:ext>
            </a:extLst>
          </p:cNvPr>
          <p:cNvPicPr>
            <a:picLocks noChangeAspect="1"/>
          </p:cNvPicPr>
          <p:nvPr/>
        </p:nvPicPr>
        <p:blipFill>
          <a:blip r:embed="rId2"/>
          <a:stretch>
            <a:fillRect/>
          </a:stretch>
        </p:blipFill>
        <p:spPr>
          <a:xfrm>
            <a:off x="3799840" y="1772650"/>
            <a:ext cx="4978400" cy="3733800"/>
          </a:xfrm>
          <a:prstGeom prst="rect">
            <a:avLst/>
          </a:prstGeom>
        </p:spPr>
      </p:pic>
      <p:sp>
        <p:nvSpPr>
          <p:cNvPr id="6" name="TextBox 5">
            <a:extLst>
              <a:ext uri="{FF2B5EF4-FFF2-40B4-BE49-F238E27FC236}">
                <a16:creationId xmlns:a16="http://schemas.microsoft.com/office/drawing/2014/main" id="{719575F5-54A7-4097-8E58-00616827ACEB}"/>
              </a:ext>
            </a:extLst>
          </p:cNvPr>
          <p:cNvSpPr txBox="1"/>
          <p:nvPr/>
        </p:nvSpPr>
        <p:spPr>
          <a:xfrm>
            <a:off x="86700" y="6532832"/>
            <a:ext cx="314510" cy="307777"/>
          </a:xfrm>
          <a:prstGeom prst="rect">
            <a:avLst/>
          </a:prstGeom>
          <a:noFill/>
        </p:spPr>
        <p:txBody>
          <a:bodyPr wrap="none" rtlCol="0">
            <a:spAutoFit/>
          </a:bodyPr>
          <a:lstStyle/>
          <a:p>
            <a:r>
              <a:rPr lang="en-US" dirty="0"/>
              <a:t>D</a:t>
            </a:r>
          </a:p>
        </p:txBody>
      </p:sp>
    </p:spTree>
    <p:extLst>
      <p:ext uri="{BB962C8B-B14F-4D97-AF65-F5344CB8AC3E}">
        <p14:creationId xmlns:p14="http://schemas.microsoft.com/office/powerpoint/2010/main" val="3299106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31D4-13F7-4809-9442-EA475F67D09F}"/>
              </a:ext>
            </a:extLst>
          </p:cNvPr>
          <p:cNvSpPr>
            <a:spLocks noGrp="1"/>
          </p:cNvSpPr>
          <p:nvPr>
            <p:ph type="title"/>
          </p:nvPr>
        </p:nvSpPr>
        <p:spPr/>
        <p:txBody>
          <a:bodyPr/>
          <a:lstStyle/>
          <a:p>
            <a:r>
              <a:rPr lang="en-US" sz="2800" b="1" dirty="0">
                <a:solidFill>
                  <a:srgbClr val="00B0F0"/>
                </a:solidFill>
              </a:rPr>
              <a:t>Loadcell / Beverage Tracking Block Diagram</a:t>
            </a:r>
          </a:p>
        </p:txBody>
      </p:sp>
      <p:pic>
        <p:nvPicPr>
          <p:cNvPr id="4" name="Picture 3">
            <a:extLst>
              <a:ext uri="{FF2B5EF4-FFF2-40B4-BE49-F238E27FC236}">
                <a16:creationId xmlns:a16="http://schemas.microsoft.com/office/drawing/2014/main" id="{B46C22C5-EB2B-434C-AE11-EEDF651A1308}"/>
              </a:ext>
            </a:extLst>
          </p:cNvPr>
          <p:cNvPicPr>
            <a:picLocks noChangeAspect="1"/>
          </p:cNvPicPr>
          <p:nvPr/>
        </p:nvPicPr>
        <p:blipFill>
          <a:blip r:embed="rId2"/>
          <a:stretch>
            <a:fillRect/>
          </a:stretch>
        </p:blipFill>
        <p:spPr>
          <a:xfrm>
            <a:off x="1506378" y="1195387"/>
            <a:ext cx="6131243" cy="5031683"/>
          </a:xfrm>
          <a:prstGeom prst="rect">
            <a:avLst/>
          </a:prstGeom>
        </p:spPr>
      </p:pic>
      <p:sp>
        <p:nvSpPr>
          <p:cNvPr id="5" name="TextBox 4">
            <a:extLst>
              <a:ext uri="{FF2B5EF4-FFF2-40B4-BE49-F238E27FC236}">
                <a16:creationId xmlns:a16="http://schemas.microsoft.com/office/drawing/2014/main" id="{E350B947-4429-4659-8353-799CDE3BC8DC}"/>
              </a:ext>
            </a:extLst>
          </p:cNvPr>
          <p:cNvSpPr txBox="1"/>
          <p:nvPr/>
        </p:nvSpPr>
        <p:spPr>
          <a:xfrm>
            <a:off x="86700" y="6532832"/>
            <a:ext cx="293670" cy="307777"/>
          </a:xfrm>
          <a:prstGeom prst="rect">
            <a:avLst/>
          </a:prstGeom>
          <a:noFill/>
        </p:spPr>
        <p:txBody>
          <a:bodyPr wrap="none" rtlCol="0">
            <a:spAutoFit/>
          </a:bodyPr>
          <a:lstStyle/>
          <a:p>
            <a:r>
              <a:rPr lang="en-US" dirty="0"/>
              <a:t>T</a:t>
            </a:r>
          </a:p>
        </p:txBody>
      </p:sp>
    </p:spTree>
    <p:extLst>
      <p:ext uri="{BB962C8B-B14F-4D97-AF65-F5344CB8AC3E}">
        <p14:creationId xmlns:p14="http://schemas.microsoft.com/office/powerpoint/2010/main" val="1679140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60CBD-DA85-2E4F-8296-46146722FC69}"/>
              </a:ext>
            </a:extLst>
          </p:cNvPr>
          <p:cNvSpPr>
            <a:spLocks noGrp="1"/>
          </p:cNvSpPr>
          <p:nvPr>
            <p:ph type="title"/>
          </p:nvPr>
        </p:nvSpPr>
        <p:spPr/>
        <p:txBody>
          <a:bodyPr>
            <a:normAutofit/>
          </a:bodyPr>
          <a:lstStyle/>
          <a:p>
            <a:r>
              <a:rPr lang="en-US" b="1" dirty="0">
                <a:solidFill>
                  <a:srgbClr val="00B0F0"/>
                </a:solidFill>
              </a:rPr>
              <a:t>Beverage Tracking</a:t>
            </a:r>
          </a:p>
        </p:txBody>
      </p:sp>
      <p:sp>
        <p:nvSpPr>
          <p:cNvPr id="3" name="Content Placeholder 2">
            <a:extLst>
              <a:ext uri="{FF2B5EF4-FFF2-40B4-BE49-F238E27FC236}">
                <a16:creationId xmlns:a16="http://schemas.microsoft.com/office/drawing/2014/main" id="{4D02912B-7E61-ED41-9A43-718018B36D55}"/>
              </a:ext>
            </a:extLst>
          </p:cNvPr>
          <p:cNvSpPr>
            <a:spLocks noGrp="1"/>
          </p:cNvSpPr>
          <p:nvPr>
            <p:ph type="body" idx="1"/>
          </p:nvPr>
        </p:nvSpPr>
        <p:spPr/>
        <p:txBody>
          <a:bodyPr>
            <a:normAutofit lnSpcReduction="10000"/>
          </a:bodyPr>
          <a:lstStyle/>
          <a:p>
            <a:r>
              <a:rPr lang="en-US" dirty="0">
                <a:latin typeface="+mj-lt"/>
              </a:rPr>
              <a:t>Uses a loadcell and an amplification circuit to detect the weight of the beverage pitcher</a:t>
            </a:r>
          </a:p>
          <a:p>
            <a:r>
              <a:rPr lang="en-US" dirty="0">
                <a:latin typeface="+mj-lt"/>
              </a:rPr>
              <a:t>Once the value reaches a certain threshold software will notify the server via the mobile application</a:t>
            </a:r>
          </a:p>
          <a:p>
            <a:r>
              <a:rPr lang="en-US" dirty="0">
                <a:latin typeface="+mj-lt"/>
              </a:rPr>
              <a:t>The guests will be prompted on the LCD if they would like a refill</a:t>
            </a:r>
          </a:p>
          <a:p>
            <a:r>
              <a:rPr lang="en-US" dirty="0">
                <a:solidFill>
                  <a:schemeClr val="bg1"/>
                </a:solidFill>
                <a:latin typeface="+mj-lt"/>
              </a:rPr>
              <a:t>Uses HX711 loadcell amplifier IC to increase the output voltage from the Wheatstone bridge </a:t>
            </a:r>
          </a:p>
          <a:p>
            <a:pPr marL="63500" indent="0">
              <a:buNone/>
            </a:pPr>
            <a:endParaRPr lang="en-US" sz="1800" dirty="0">
              <a:solidFill>
                <a:schemeClr val="bg1"/>
              </a:solidFill>
              <a:latin typeface="+mj-lt"/>
            </a:endParaRPr>
          </a:p>
          <a:p>
            <a:pPr marL="63500" indent="0">
              <a:buNone/>
            </a:pPr>
            <a:endParaRPr lang="en-US" sz="1800" dirty="0">
              <a:solidFill>
                <a:schemeClr val="bg1"/>
              </a:solidFill>
              <a:latin typeface="+mj-lt"/>
            </a:endParaRPr>
          </a:p>
        </p:txBody>
      </p:sp>
      <p:pic>
        <p:nvPicPr>
          <p:cNvPr id="2" name="Picture 1">
            <a:extLst>
              <a:ext uri="{FF2B5EF4-FFF2-40B4-BE49-F238E27FC236}">
                <a16:creationId xmlns:a16="http://schemas.microsoft.com/office/drawing/2014/main" id="{60EF78E5-27D2-4537-9880-77D46AB8DFDC}"/>
              </a:ext>
            </a:extLst>
          </p:cNvPr>
          <p:cNvPicPr>
            <a:picLocks noChangeAspect="1"/>
          </p:cNvPicPr>
          <p:nvPr/>
        </p:nvPicPr>
        <p:blipFill>
          <a:blip r:embed="rId2"/>
          <a:stretch>
            <a:fillRect/>
          </a:stretch>
        </p:blipFill>
        <p:spPr>
          <a:xfrm>
            <a:off x="4221480" y="1674300"/>
            <a:ext cx="4145280" cy="3930499"/>
          </a:xfrm>
          <a:prstGeom prst="rect">
            <a:avLst/>
          </a:prstGeom>
        </p:spPr>
      </p:pic>
      <p:sp>
        <p:nvSpPr>
          <p:cNvPr id="13" name="TextBox 12">
            <a:extLst>
              <a:ext uri="{FF2B5EF4-FFF2-40B4-BE49-F238E27FC236}">
                <a16:creationId xmlns:a16="http://schemas.microsoft.com/office/drawing/2014/main" id="{5C9F8073-BC8F-4910-A884-42DFF78B712E}"/>
              </a:ext>
            </a:extLst>
          </p:cNvPr>
          <p:cNvSpPr txBox="1"/>
          <p:nvPr/>
        </p:nvSpPr>
        <p:spPr>
          <a:xfrm>
            <a:off x="86700" y="6532832"/>
            <a:ext cx="293670" cy="307777"/>
          </a:xfrm>
          <a:prstGeom prst="rect">
            <a:avLst/>
          </a:prstGeom>
          <a:noFill/>
        </p:spPr>
        <p:txBody>
          <a:bodyPr wrap="none" rtlCol="0">
            <a:spAutoFit/>
          </a:bodyPr>
          <a:lstStyle/>
          <a:p>
            <a:r>
              <a:rPr lang="en-US" dirty="0"/>
              <a:t>T</a:t>
            </a:r>
          </a:p>
        </p:txBody>
      </p:sp>
    </p:spTree>
    <p:extLst>
      <p:ext uri="{BB962C8B-B14F-4D97-AF65-F5344CB8AC3E}">
        <p14:creationId xmlns:p14="http://schemas.microsoft.com/office/powerpoint/2010/main" val="724512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F0"/>
                </a:solidFill>
              </a:rPr>
              <a:t>Solution</a:t>
            </a:r>
          </a:p>
        </p:txBody>
      </p:sp>
      <p:sp>
        <p:nvSpPr>
          <p:cNvPr id="3" name="Text Placeholder 2"/>
          <p:cNvSpPr>
            <a:spLocks noGrp="1"/>
          </p:cNvSpPr>
          <p:nvPr>
            <p:ph type="body" idx="1"/>
          </p:nvPr>
        </p:nvSpPr>
        <p:spPr/>
        <p:txBody>
          <a:bodyPr/>
          <a:lstStyle/>
          <a:p>
            <a:r>
              <a:rPr lang="en-US" dirty="0"/>
              <a:t>We propose a “smart table” that will integrate cool technology into restaurants with a custom designed PCB and housing.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552" y="3291678"/>
            <a:ext cx="6703184" cy="3098589"/>
          </a:xfrm>
          <a:prstGeom prst="rect">
            <a:avLst/>
          </a:prstGeom>
        </p:spPr>
      </p:pic>
      <p:grpSp>
        <p:nvGrpSpPr>
          <p:cNvPr id="7" name="Group 6">
            <a:extLst>
              <a:ext uri="{FF2B5EF4-FFF2-40B4-BE49-F238E27FC236}">
                <a16:creationId xmlns:a16="http://schemas.microsoft.com/office/drawing/2014/main" id="{C2815132-FCA8-3944-82B7-E84C9DD0BCA7}"/>
              </a:ext>
            </a:extLst>
          </p:cNvPr>
          <p:cNvGrpSpPr/>
          <p:nvPr/>
        </p:nvGrpSpPr>
        <p:grpSpPr>
          <a:xfrm rot="19310164">
            <a:off x="4530230" y="1602616"/>
            <a:ext cx="4010373" cy="3674467"/>
            <a:chOff x="95250" y="1395664"/>
            <a:chExt cx="7531434" cy="6858000"/>
          </a:xfrm>
        </p:grpSpPr>
        <p:pic>
          <p:nvPicPr>
            <p:cNvPr id="8" name="Picture 7">
              <a:extLst>
                <a:ext uri="{FF2B5EF4-FFF2-40B4-BE49-F238E27FC236}">
                  <a16:creationId xmlns:a16="http://schemas.microsoft.com/office/drawing/2014/main" id="{DBCA8158-6878-6541-BC1A-01329FF659C9}"/>
                </a:ext>
              </a:extLst>
            </p:cNvPr>
            <p:cNvPicPr>
              <a:picLocks noChangeAspect="1"/>
            </p:cNvPicPr>
            <p:nvPr/>
          </p:nvPicPr>
          <p:blipFill>
            <a:blip r:embed="rId4"/>
            <a:stretch>
              <a:fillRect/>
            </a:stretch>
          </p:blipFill>
          <p:spPr>
            <a:xfrm>
              <a:off x="595470" y="1395664"/>
              <a:ext cx="7031214" cy="6858000"/>
            </a:xfrm>
            <a:prstGeom prst="rect">
              <a:avLst/>
            </a:prstGeom>
          </p:spPr>
        </p:pic>
        <p:pic>
          <p:nvPicPr>
            <p:cNvPr id="9" name="Picture 8">
              <a:extLst>
                <a:ext uri="{FF2B5EF4-FFF2-40B4-BE49-F238E27FC236}">
                  <a16:creationId xmlns:a16="http://schemas.microsoft.com/office/drawing/2014/main" id="{D4DF6BF3-76F5-9944-8936-D8C9FD563272}"/>
                </a:ext>
              </a:extLst>
            </p:cNvPr>
            <p:cNvPicPr>
              <a:picLocks noChangeAspect="1"/>
            </p:cNvPicPr>
            <p:nvPr/>
          </p:nvPicPr>
          <p:blipFill>
            <a:blip r:embed="rId5"/>
            <a:stretch>
              <a:fillRect/>
            </a:stretch>
          </p:blipFill>
          <p:spPr>
            <a:xfrm>
              <a:off x="95250" y="3198168"/>
              <a:ext cx="2133600" cy="1039229"/>
            </a:xfrm>
            <a:prstGeom prst="rect">
              <a:avLst/>
            </a:prstGeom>
          </p:spPr>
        </p:pic>
        <p:pic>
          <p:nvPicPr>
            <p:cNvPr id="10" name="Picture 9">
              <a:extLst>
                <a:ext uri="{FF2B5EF4-FFF2-40B4-BE49-F238E27FC236}">
                  <a16:creationId xmlns:a16="http://schemas.microsoft.com/office/drawing/2014/main" id="{B217B740-C732-C14A-920E-E70279F4FB1F}"/>
                </a:ext>
              </a:extLst>
            </p:cNvPr>
            <p:cNvPicPr>
              <a:picLocks noChangeAspect="1"/>
            </p:cNvPicPr>
            <p:nvPr/>
          </p:nvPicPr>
          <p:blipFill>
            <a:blip r:embed="rId6"/>
            <a:stretch>
              <a:fillRect/>
            </a:stretch>
          </p:blipFill>
          <p:spPr>
            <a:xfrm flipH="1">
              <a:off x="4983693" y="1474144"/>
              <a:ext cx="332018" cy="332018"/>
            </a:xfrm>
            <a:prstGeom prst="rect">
              <a:avLst/>
            </a:prstGeom>
          </p:spPr>
        </p:pic>
      </p:grpSp>
      <p:sp>
        <p:nvSpPr>
          <p:cNvPr id="12" name="TextBox 11">
            <a:extLst>
              <a:ext uri="{FF2B5EF4-FFF2-40B4-BE49-F238E27FC236}">
                <a16:creationId xmlns:a16="http://schemas.microsoft.com/office/drawing/2014/main" id="{334A8491-BFBC-4F3B-8A80-47FC684B5D1B}"/>
              </a:ext>
            </a:extLst>
          </p:cNvPr>
          <p:cNvSpPr txBox="1"/>
          <p:nvPr/>
        </p:nvSpPr>
        <p:spPr>
          <a:xfrm>
            <a:off x="86700" y="6532832"/>
            <a:ext cx="333746" cy="307777"/>
          </a:xfrm>
          <a:prstGeom prst="rect">
            <a:avLst/>
          </a:prstGeom>
          <a:noFill/>
        </p:spPr>
        <p:txBody>
          <a:bodyPr wrap="none" rtlCol="0">
            <a:spAutoFit/>
          </a:bodyPr>
          <a:lstStyle/>
          <a:p>
            <a:r>
              <a:rPr lang="en-US" dirty="0"/>
              <a:t>M</a:t>
            </a:r>
          </a:p>
        </p:txBody>
      </p:sp>
    </p:spTree>
    <p:extLst>
      <p:ext uri="{BB962C8B-B14F-4D97-AF65-F5344CB8AC3E}">
        <p14:creationId xmlns:p14="http://schemas.microsoft.com/office/powerpoint/2010/main" val="4131542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6C396-4BFA-433E-93E2-78C52E455B52}"/>
              </a:ext>
            </a:extLst>
          </p:cNvPr>
          <p:cNvSpPr>
            <a:spLocks noGrp="1"/>
          </p:cNvSpPr>
          <p:nvPr>
            <p:ph type="title"/>
          </p:nvPr>
        </p:nvSpPr>
        <p:spPr/>
        <p:txBody>
          <a:bodyPr/>
          <a:lstStyle/>
          <a:p>
            <a:r>
              <a:rPr lang="en-US" b="1" dirty="0">
                <a:solidFill>
                  <a:srgbClr val="00B0F0"/>
                </a:solidFill>
              </a:rPr>
              <a:t>Loadcell PCB Topology</a:t>
            </a:r>
          </a:p>
        </p:txBody>
      </p:sp>
      <p:grpSp>
        <p:nvGrpSpPr>
          <p:cNvPr id="4" name="Group 3">
            <a:extLst>
              <a:ext uri="{FF2B5EF4-FFF2-40B4-BE49-F238E27FC236}">
                <a16:creationId xmlns:a16="http://schemas.microsoft.com/office/drawing/2014/main" id="{01991F2C-E207-4511-BCA9-F76B55C9AA72}"/>
              </a:ext>
            </a:extLst>
          </p:cNvPr>
          <p:cNvGrpSpPr/>
          <p:nvPr/>
        </p:nvGrpSpPr>
        <p:grpSpPr>
          <a:xfrm>
            <a:off x="2271298" y="1752254"/>
            <a:ext cx="4601404" cy="4128857"/>
            <a:chOff x="5176684" y="2351559"/>
            <a:chExt cx="3967316" cy="3737442"/>
          </a:xfrm>
        </p:grpSpPr>
        <p:grpSp>
          <p:nvGrpSpPr>
            <p:cNvPr id="5" name="Group 4">
              <a:extLst>
                <a:ext uri="{FF2B5EF4-FFF2-40B4-BE49-F238E27FC236}">
                  <a16:creationId xmlns:a16="http://schemas.microsoft.com/office/drawing/2014/main" id="{E3F02BA7-6DC2-41DC-8D1B-93BF626497EE}"/>
                </a:ext>
              </a:extLst>
            </p:cNvPr>
            <p:cNvGrpSpPr/>
            <p:nvPr/>
          </p:nvGrpSpPr>
          <p:grpSpPr>
            <a:xfrm>
              <a:off x="5176684" y="2351559"/>
              <a:ext cx="3967316" cy="3737442"/>
              <a:chOff x="95250" y="1395664"/>
              <a:chExt cx="7531433" cy="6858000"/>
            </a:xfrm>
          </p:grpSpPr>
          <p:pic>
            <p:nvPicPr>
              <p:cNvPr id="7" name="Picture 6">
                <a:extLst>
                  <a:ext uri="{FF2B5EF4-FFF2-40B4-BE49-F238E27FC236}">
                    <a16:creationId xmlns:a16="http://schemas.microsoft.com/office/drawing/2014/main" id="{8B6B15F7-AB1C-4DAC-BE20-0E5C35041F16}"/>
                  </a:ext>
                </a:extLst>
              </p:cNvPr>
              <p:cNvPicPr>
                <a:picLocks noChangeAspect="1"/>
              </p:cNvPicPr>
              <p:nvPr/>
            </p:nvPicPr>
            <p:blipFill>
              <a:blip r:embed="rId2"/>
              <a:stretch>
                <a:fillRect/>
              </a:stretch>
            </p:blipFill>
            <p:spPr>
              <a:xfrm>
                <a:off x="595468" y="1395664"/>
                <a:ext cx="7031215" cy="6858000"/>
              </a:xfrm>
              <a:prstGeom prst="rect">
                <a:avLst/>
              </a:prstGeom>
            </p:spPr>
          </p:pic>
          <p:pic>
            <p:nvPicPr>
              <p:cNvPr id="8" name="Picture 7">
                <a:extLst>
                  <a:ext uri="{FF2B5EF4-FFF2-40B4-BE49-F238E27FC236}">
                    <a16:creationId xmlns:a16="http://schemas.microsoft.com/office/drawing/2014/main" id="{D732C2CE-48BE-49DE-9422-04DFF38C4B94}"/>
                  </a:ext>
                </a:extLst>
              </p:cNvPr>
              <p:cNvPicPr>
                <a:picLocks noChangeAspect="1"/>
              </p:cNvPicPr>
              <p:nvPr/>
            </p:nvPicPr>
            <p:blipFill>
              <a:blip r:embed="rId3"/>
              <a:stretch>
                <a:fillRect/>
              </a:stretch>
            </p:blipFill>
            <p:spPr>
              <a:xfrm>
                <a:off x="95250" y="3198168"/>
                <a:ext cx="2133600" cy="1039229"/>
              </a:xfrm>
              <a:prstGeom prst="rect">
                <a:avLst/>
              </a:prstGeom>
            </p:spPr>
          </p:pic>
          <p:pic>
            <p:nvPicPr>
              <p:cNvPr id="9" name="Picture 8">
                <a:extLst>
                  <a:ext uri="{FF2B5EF4-FFF2-40B4-BE49-F238E27FC236}">
                    <a16:creationId xmlns:a16="http://schemas.microsoft.com/office/drawing/2014/main" id="{A5E24ECD-9E1D-412B-BA46-062C652279B0}"/>
                  </a:ext>
                </a:extLst>
              </p:cNvPr>
              <p:cNvPicPr>
                <a:picLocks noChangeAspect="1"/>
              </p:cNvPicPr>
              <p:nvPr/>
            </p:nvPicPr>
            <p:blipFill>
              <a:blip r:embed="rId4"/>
              <a:stretch>
                <a:fillRect/>
              </a:stretch>
            </p:blipFill>
            <p:spPr>
              <a:xfrm flipH="1">
                <a:off x="4983693" y="1474144"/>
                <a:ext cx="332018" cy="332018"/>
              </a:xfrm>
              <a:prstGeom prst="rect">
                <a:avLst/>
              </a:prstGeom>
            </p:spPr>
          </p:pic>
        </p:grpSp>
        <p:sp>
          <p:nvSpPr>
            <p:cNvPr id="6" name="Rectangle 5">
              <a:extLst>
                <a:ext uri="{FF2B5EF4-FFF2-40B4-BE49-F238E27FC236}">
                  <a16:creationId xmlns:a16="http://schemas.microsoft.com/office/drawing/2014/main" id="{202814DB-26A2-4358-AC9D-53A416453CDD}"/>
                </a:ext>
              </a:extLst>
            </p:cNvPr>
            <p:cNvSpPr/>
            <p:nvPr/>
          </p:nvSpPr>
          <p:spPr>
            <a:xfrm>
              <a:off x="5440183" y="4469295"/>
              <a:ext cx="1249886" cy="1098595"/>
            </a:xfrm>
            <a:prstGeom prst="rect">
              <a:avLst/>
            </a:prstGeom>
            <a:solidFill>
              <a:srgbClr val="FF0000">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E24093E3-DB05-4317-B944-10A29E64799D}"/>
              </a:ext>
            </a:extLst>
          </p:cNvPr>
          <p:cNvSpPr txBox="1"/>
          <p:nvPr/>
        </p:nvSpPr>
        <p:spPr>
          <a:xfrm>
            <a:off x="86700" y="6532832"/>
            <a:ext cx="293670" cy="307777"/>
          </a:xfrm>
          <a:prstGeom prst="rect">
            <a:avLst/>
          </a:prstGeom>
          <a:noFill/>
        </p:spPr>
        <p:txBody>
          <a:bodyPr wrap="none" rtlCol="0">
            <a:spAutoFit/>
          </a:bodyPr>
          <a:lstStyle/>
          <a:p>
            <a:r>
              <a:rPr lang="en-US" dirty="0"/>
              <a:t>T</a:t>
            </a:r>
          </a:p>
        </p:txBody>
      </p:sp>
    </p:spTree>
    <p:extLst>
      <p:ext uri="{BB962C8B-B14F-4D97-AF65-F5344CB8AC3E}">
        <p14:creationId xmlns:p14="http://schemas.microsoft.com/office/powerpoint/2010/main" val="582973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B06FB-891F-46EE-B939-3711BF029A2E}"/>
              </a:ext>
            </a:extLst>
          </p:cNvPr>
          <p:cNvSpPr>
            <a:spLocks noGrp="1"/>
          </p:cNvSpPr>
          <p:nvPr>
            <p:ph type="title"/>
          </p:nvPr>
        </p:nvSpPr>
        <p:spPr/>
        <p:txBody>
          <a:bodyPr/>
          <a:lstStyle/>
          <a:p>
            <a:r>
              <a:rPr lang="en-US" b="1" dirty="0">
                <a:solidFill>
                  <a:srgbClr val="00B0F0"/>
                </a:solidFill>
              </a:rPr>
              <a:t>Load Cell Schematic</a:t>
            </a:r>
          </a:p>
        </p:txBody>
      </p:sp>
      <p:pic>
        <p:nvPicPr>
          <p:cNvPr id="4" name="Picture 3">
            <a:extLst>
              <a:ext uri="{FF2B5EF4-FFF2-40B4-BE49-F238E27FC236}">
                <a16:creationId xmlns:a16="http://schemas.microsoft.com/office/drawing/2014/main" id="{E6E875B3-85BE-4C78-A2A0-C4EF12D7DDFD}"/>
              </a:ext>
            </a:extLst>
          </p:cNvPr>
          <p:cNvPicPr>
            <a:picLocks noChangeAspect="1"/>
          </p:cNvPicPr>
          <p:nvPr/>
        </p:nvPicPr>
        <p:blipFill>
          <a:blip r:embed="rId2"/>
          <a:stretch>
            <a:fillRect/>
          </a:stretch>
        </p:blipFill>
        <p:spPr>
          <a:xfrm>
            <a:off x="1357312" y="1360170"/>
            <a:ext cx="6429375" cy="4533900"/>
          </a:xfrm>
          <a:prstGeom prst="rect">
            <a:avLst/>
          </a:prstGeom>
        </p:spPr>
      </p:pic>
      <p:sp>
        <p:nvSpPr>
          <p:cNvPr id="5" name="TextBox 4">
            <a:extLst>
              <a:ext uri="{FF2B5EF4-FFF2-40B4-BE49-F238E27FC236}">
                <a16:creationId xmlns:a16="http://schemas.microsoft.com/office/drawing/2014/main" id="{8F368E93-5B63-45A9-89EF-B3C23FBD9AF6}"/>
              </a:ext>
            </a:extLst>
          </p:cNvPr>
          <p:cNvSpPr txBox="1"/>
          <p:nvPr/>
        </p:nvSpPr>
        <p:spPr>
          <a:xfrm>
            <a:off x="86700" y="6532832"/>
            <a:ext cx="293670" cy="307777"/>
          </a:xfrm>
          <a:prstGeom prst="rect">
            <a:avLst/>
          </a:prstGeom>
          <a:noFill/>
        </p:spPr>
        <p:txBody>
          <a:bodyPr wrap="none" rtlCol="0">
            <a:spAutoFit/>
          </a:bodyPr>
          <a:lstStyle/>
          <a:p>
            <a:r>
              <a:rPr lang="en-US" dirty="0"/>
              <a:t>T</a:t>
            </a:r>
          </a:p>
        </p:txBody>
      </p:sp>
    </p:spTree>
    <p:extLst>
      <p:ext uri="{BB962C8B-B14F-4D97-AF65-F5344CB8AC3E}">
        <p14:creationId xmlns:p14="http://schemas.microsoft.com/office/powerpoint/2010/main" val="38984568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CE231-2B72-4D0E-A8D3-7B853AF5F725}"/>
              </a:ext>
            </a:extLst>
          </p:cNvPr>
          <p:cNvSpPr>
            <a:spLocks noGrp="1"/>
          </p:cNvSpPr>
          <p:nvPr>
            <p:ph type="title"/>
          </p:nvPr>
        </p:nvSpPr>
        <p:spPr/>
        <p:txBody>
          <a:bodyPr/>
          <a:lstStyle/>
          <a:p>
            <a:r>
              <a:rPr lang="en-US" b="1" dirty="0">
                <a:solidFill>
                  <a:srgbClr val="00B0F0"/>
                </a:solidFill>
              </a:rPr>
              <a:t>System Power Delivery Block Diagram</a:t>
            </a:r>
          </a:p>
        </p:txBody>
      </p:sp>
      <p:pic>
        <p:nvPicPr>
          <p:cNvPr id="4" name="Picture 3">
            <a:extLst>
              <a:ext uri="{FF2B5EF4-FFF2-40B4-BE49-F238E27FC236}">
                <a16:creationId xmlns:a16="http://schemas.microsoft.com/office/drawing/2014/main" id="{5FE288FA-6B42-405E-B550-E21A5C01C1A1}"/>
              </a:ext>
            </a:extLst>
          </p:cNvPr>
          <p:cNvPicPr>
            <a:picLocks noChangeAspect="1"/>
          </p:cNvPicPr>
          <p:nvPr/>
        </p:nvPicPr>
        <p:blipFill>
          <a:blip r:embed="rId2"/>
          <a:stretch>
            <a:fillRect/>
          </a:stretch>
        </p:blipFill>
        <p:spPr>
          <a:xfrm>
            <a:off x="1626393" y="1329690"/>
            <a:ext cx="5891213" cy="4877058"/>
          </a:xfrm>
          <a:prstGeom prst="rect">
            <a:avLst/>
          </a:prstGeom>
        </p:spPr>
      </p:pic>
      <p:sp>
        <p:nvSpPr>
          <p:cNvPr id="5" name="TextBox 4">
            <a:extLst>
              <a:ext uri="{FF2B5EF4-FFF2-40B4-BE49-F238E27FC236}">
                <a16:creationId xmlns:a16="http://schemas.microsoft.com/office/drawing/2014/main" id="{0D0B400F-B9C2-4D7C-8992-94D7494C0A70}"/>
              </a:ext>
            </a:extLst>
          </p:cNvPr>
          <p:cNvSpPr txBox="1"/>
          <p:nvPr/>
        </p:nvSpPr>
        <p:spPr>
          <a:xfrm>
            <a:off x="86700" y="6532832"/>
            <a:ext cx="293670" cy="307777"/>
          </a:xfrm>
          <a:prstGeom prst="rect">
            <a:avLst/>
          </a:prstGeom>
          <a:noFill/>
        </p:spPr>
        <p:txBody>
          <a:bodyPr wrap="none" rtlCol="0">
            <a:spAutoFit/>
          </a:bodyPr>
          <a:lstStyle/>
          <a:p>
            <a:r>
              <a:rPr lang="en-US" dirty="0"/>
              <a:t>T</a:t>
            </a:r>
          </a:p>
        </p:txBody>
      </p:sp>
    </p:spTree>
    <p:extLst>
      <p:ext uri="{BB962C8B-B14F-4D97-AF65-F5344CB8AC3E}">
        <p14:creationId xmlns:p14="http://schemas.microsoft.com/office/powerpoint/2010/main" val="36189696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60CBD-DA85-2E4F-8296-46146722FC69}"/>
              </a:ext>
            </a:extLst>
          </p:cNvPr>
          <p:cNvSpPr>
            <a:spLocks noGrp="1"/>
          </p:cNvSpPr>
          <p:nvPr>
            <p:ph type="title"/>
          </p:nvPr>
        </p:nvSpPr>
        <p:spPr/>
        <p:txBody>
          <a:bodyPr>
            <a:normAutofit/>
          </a:bodyPr>
          <a:lstStyle/>
          <a:p>
            <a:r>
              <a:rPr lang="en-US" b="1" dirty="0">
                <a:solidFill>
                  <a:srgbClr val="00B0F0"/>
                </a:solidFill>
              </a:rPr>
              <a:t>System Power Delivery</a:t>
            </a:r>
          </a:p>
        </p:txBody>
      </p:sp>
      <p:sp>
        <p:nvSpPr>
          <p:cNvPr id="3" name="Content Placeholder 2">
            <a:extLst>
              <a:ext uri="{FF2B5EF4-FFF2-40B4-BE49-F238E27FC236}">
                <a16:creationId xmlns:a16="http://schemas.microsoft.com/office/drawing/2014/main" id="{4D02912B-7E61-ED41-9A43-718018B36D55}"/>
              </a:ext>
            </a:extLst>
          </p:cNvPr>
          <p:cNvSpPr>
            <a:spLocks noGrp="1"/>
          </p:cNvSpPr>
          <p:nvPr>
            <p:ph type="body" idx="1"/>
          </p:nvPr>
        </p:nvSpPr>
        <p:spPr>
          <a:xfrm>
            <a:off x="149475" y="1186911"/>
            <a:ext cx="8339205" cy="4967700"/>
          </a:xfrm>
        </p:spPr>
        <p:txBody>
          <a:bodyPr>
            <a:normAutofit/>
          </a:bodyPr>
          <a:lstStyle/>
          <a:p>
            <a:r>
              <a:rPr lang="en-US" dirty="0"/>
              <a:t>PCB Input Voltage 12</a:t>
            </a:r>
          </a:p>
          <a:p>
            <a:r>
              <a:rPr lang="en-US" dirty="0"/>
              <a:t>In board Regulators</a:t>
            </a:r>
          </a:p>
          <a:p>
            <a:pPr lvl="1">
              <a:buClr>
                <a:schemeClr val="bg1"/>
              </a:buClr>
            </a:pPr>
            <a:r>
              <a:rPr lang="en-US" sz="2000" dirty="0">
                <a:solidFill>
                  <a:schemeClr val="bg1"/>
                </a:solidFill>
              </a:rPr>
              <a:t>Two 5V Switching (Buck) Step-Down</a:t>
            </a:r>
          </a:p>
          <a:p>
            <a:pPr lvl="1">
              <a:buClr>
                <a:schemeClr val="bg1"/>
              </a:buClr>
            </a:pPr>
            <a:r>
              <a:rPr lang="en-US" sz="2000" dirty="0">
                <a:solidFill>
                  <a:schemeClr val="bg1"/>
                </a:solidFill>
              </a:rPr>
              <a:t>One 3.3V LDO</a:t>
            </a:r>
          </a:p>
          <a:p>
            <a:r>
              <a:rPr lang="en-US" dirty="0"/>
              <a:t>PCB features thicker power line traces  40mils ( low impedance)</a:t>
            </a:r>
          </a:p>
          <a:p>
            <a:r>
              <a:rPr lang="en-US" dirty="0"/>
              <a:t>PCB features reverse voltage prevention for 12V (series diode)</a:t>
            </a:r>
          </a:p>
          <a:p>
            <a:r>
              <a:rPr lang="en-US" dirty="0"/>
              <a:t>USB 5V OUT</a:t>
            </a:r>
          </a:p>
          <a:p>
            <a:r>
              <a:rPr lang="en-US" dirty="0"/>
              <a:t>Current Monitoring sub-circuit</a:t>
            </a:r>
          </a:p>
          <a:p>
            <a:endParaRPr lang="en-US" dirty="0"/>
          </a:p>
          <a:p>
            <a:endParaRPr lang="en-US" dirty="0"/>
          </a:p>
          <a:p>
            <a:endParaRPr lang="en-US" dirty="0"/>
          </a:p>
          <a:p>
            <a:endParaRPr lang="en-US" dirty="0"/>
          </a:p>
        </p:txBody>
      </p:sp>
      <p:sp>
        <p:nvSpPr>
          <p:cNvPr id="6" name="TextBox 5">
            <a:extLst>
              <a:ext uri="{FF2B5EF4-FFF2-40B4-BE49-F238E27FC236}">
                <a16:creationId xmlns:a16="http://schemas.microsoft.com/office/drawing/2014/main" id="{6753BF8B-5066-4D61-86F1-9BCED098D23B}"/>
              </a:ext>
            </a:extLst>
          </p:cNvPr>
          <p:cNvSpPr txBox="1"/>
          <p:nvPr/>
        </p:nvSpPr>
        <p:spPr>
          <a:xfrm>
            <a:off x="86700" y="6532832"/>
            <a:ext cx="293670" cy="307777"/>
          </a:xfrm>
          <a:prstGeom prst="rect">
            <a:avLst/>
          </a:prstGeom>
          <a:noFill/>
        </p:spPr>
        <p:txBody>
          <a:bodyPr wrap="none" rtlCol="0">
            <a:spAutoFit/>
          </a:bodyPr>
          <a:lstStyle/>
          <a:p>
            <a:r>
              <a:rPr lang="en-US" dirty="0"/>
              <a:t>T</a:t>
            </a:r>
          </a:p>
        </p:txBody>
      </p:sp>
    </p:spTree>
    <p:extLst>
      <p:ext uri="{BB962C8B-B14F-4D97-AF65-F5344CB8AC3E}">
        <p14:creationId xmlns:p14="http://schemas.microsoft.com/office/powerpoint/2010/main" val="591859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60CBD-DA85-2E4F-8296-46146722FC69}"/>
              </a:ext>
            </a:extLst>
          </p:cNvPr>
          <p:cNvSpPr>
            <a:spLocks noGrp="1"/>
          </p:cNvSpPr>
          <p:nvPr>
            <p:ph type="title"/>
          </p:nvPr>
        </p:nvSpPr>
        <p:spPr/>
        <p:txBody>
          <a:bodyPr>
            <a:normAutofit/>
          </a:bodyPr>
          <a:lstStyle/>
          <a:p>
            <a:r>
              <a:rPr lang="en-US" b="1" dirty="0">
                <a:solidFill>
                  <a:srgbClr val="00B0F0"/>
                </a:solidFill>
              </a:rPr>
              <a:t>System Power Delivery PCB Topology</a:t>
            </a:r>
          </a:p>
        </p:txBody>
      </p:sp>
      <p:sp>
        <p:nvSpPr>
          <p:cNvPr id="3" name="Content Placeholder 2">
            <a:extLst>
              <a:ext uri="{FF2B5EF4-FFF2-40B4-BE49-F238E27FC236}">
                <a16:creationId xmlns:a16="http://schemas.microsoft.com/office/drawing/2014/main" id="{4D02912B-7E61-ED41-9A43-718018B36D55}"/>
              </a:ext>
            </a:extLst>
          </p:cNvPr>
          <p:cNvSpPr>
            <a:spLocks noGrp="1"/>
          </p:cNvSpPr>
          <p:nvPr>
            <p:ph type="body" idx="1"/>
          </p:nvPr>
        </p:nvSpPr>
        <p:spPr>
          <a:xfrm>
            <a:off x="149475" y="1186911"/>
            <a:ext cx="8339205" cy="4967700"/>
          </a:xfrm>
        </p:spPr>
        <p:txBody>
          <a:bodyPr>
            <a:normAutofit/>
          </a:bodyPr>
          <a:lstStyle/>
          <a:p>
            <a:endParaRPr lang="en-US" dirty="0"/>
          </a:p>
          <a:p>
            <a:endParaRPr lang="en-US" dirty="0"/>
          </a:p>
          <a:p>
            <a:endParaRPr lang="en-US" dirty="0"/>
          </a:p>
          <a:p>
            <a:endParaRPr lang="en-US" dirty="0"/>
          </a:p>
        </p:txBody>
      </p:sp>
      <p:grpSp>
        <p:nvGrpSpPr>
          <p:cNvPr id="8" name="Group 7">
            <a:extLst>
              <a:ext uri="{FF2B5EF4-FFF2-40B4-BE49-F238E27FC236}">
                <a16:creationId xmlns:a16="http://schemas.microsoft.com/office/drawing/2014/main" id="{418983CE-6D4D-42DD-991D-7792EEE79F4A}"/>
              </a:ext>
            </a:extLst>
          </p:cNvPr>
          <p:cNvGrpSpPr/>
          <p:nvPr/>
        </p:nvGrpSpPr>
        <p:grpSpPr>
          <a:xfrm>
            <a:off x="2271298" y="1752254"/>
            <a:ext cx="4601404" cy="4128857"/>
            <a:chOff x="5176684" y="2351559"/>
            <a:chExt cx="3967316" cy="3737442"/>
          </a:xfrm>
        </p:grpSpPr>
        <p:grpSp>
          <p:nvGrpSpPr>
            <p:cNvPr id="9" name="Group 8">
              <a:extLst>
                <a:ext uri="{FF2B5EF4-FFF2-40B4-BE49-F238E27FC236}">
                  <a16:creationId xmlns:a16="http://schemas.microsoft.com/office/drawing/2014/main" id="{F0E14EAB-698A-4900-88ED-7C1929725C15}"/>
                </a:ext>
              </a:extLst>
            </p:cNvPr>
            <p:cNvGrpSpPr/>
            <p:nvPr/>
          </p:nvGrpSpPr>
          <p:grpSpPr>
            <a:xfrm>
              <a:off x="5176684" y="2351559"/>
              <a:ext cx="3967316" cy="3737442"/>
              <a:chOff x="95250" y="1395664"/>
              <a:chExt cx="7531433" cy="6858000"/>
            </a:xfrm>
          </p:grpSpPr>
          <p:pic>
            <p:nvPicPr>
              <p:cNvPr id="11" name="Picture 10">
                <a:extLst>
                  <a:ext uri="{FF2B5EF4-FFF2-40B4-BE49-F238E27FC236}">
                    <a16:creationId xmlns:a16="http://schemas.microsoft.com/office/drawing/2014/main" id="{013B7699-C33D-4C7A-A976-269F605BECAF}"/>
                  </a:ext>
                </a:extLst>
              </p:cNvPr>
              <p:cNvPicPr>
                <a:picLocks noChangeAspect="1"/>
              </p:cNvPicPr>
              <p:nvPr/>
            </p:nvPicPr>
            <p:blipFill>
              <a:blip r:embed="rId2"/>
              <a:stretch>
                <a:fillRect/>
              </a:stretch>
            </p:blipFill>
            <p:spPr>
              <a:xfrm>
                <a:off x="595468" y="1395664"/>
                <a:ext cx="7031215" cy="6858000"/>
              </a:xfrm>
              <a:prstGeom prst="rect">
                <a:avLst/>
              </a:prstGeom>
            </p:spPr>
          </p:pic>
          <p:pic>
            <p:nvPicPr>
              <p:cNvPr id="12" name="Picture 11">
                <a:extLst>
                  <a:ext uri="{FF2B5EF4-FFF2-40B4-BE49-F238E27FC236}">
                    <a16:creationId xmlns:a16="http://schemas.microsoft.com/office/drawing/2014/main" id="{A2E2DBB5-D3A0-4B10-8117-7C39D59C4D07}"/>
                  </a:ext>
                </a:extLst>
              </p:cNvPr>
              <p:cNvPicPr>
                <a:picLocks noChangeAspect="1"/>
              </p:cNvPicPr>
              <p:nvPr/>
            </p:nvPicPr>
            <p:blipFill>
              <a:blip r:embed="rId3"/>
              <a:stretch>
                <a:fillRect/>
              </a:stretch>
            </p:blipFill>
            <p:spPr>
              <a:xfrm>
                <a:off x="95250" y="3198168"/>
                <a:ext cx="2133600" cy="1039229"/>
              </a:xfrm>
              <a:prstGeom prst="rect">
                <a:avLst/>
              </a:prstGeom>
            </p:spPr>
          </p:pic>
          <p:pic>
            <p:nvPicPr>
              <p:cNvPr id="13" name="Picture 12">
                <a:extLst>
                  <a:ext uri="{FF2B5EF4-FFF2-40B4-BE49-F238E27FC236}">
                    <a16:creationId xmlns:a16="http://schemas.microsoft.com/office/drawing/2014/main" id="{18E30989-140C-45E4-B72F-063FF992834E}"/>
                  </a:ext>
                </a:extLst>
              </p:cNvPr>
              <p:cNvPicPr>
                <a:picLocks noChangeAspect="1"/>
              </p:cNvPicPr>
              <p:nvPr/>
            </p:nvPicPr>
            <p:blipFill>
              <a:blip r:embed="rId4"/>
              <a:stretch>
                <a:fillRect/>
              </a:stretch>
            </p:blipFill>
            <p:spPr>
              <a:xfrm flipH="1">
                <a:off x="4983693" y="1474144"/>
                <a:ext cx="332018" cy="332018"/>
              </a:xfrm>
              <a:prstGeom prst="rect">
                <a:avLst/>
              </a:prstGeom>
            </p:spPr>
          </p:pic>
        </p:grpSp>
        <p:sp>
          <p:nvSpPr>
            <p:cNvPr id="10" name="Rectangle 9">
              <a:extLst>
                <a:ext uri="{FF2B5EF4-FFF2-40B4-BE49-F238E27FC236}">
                  <a16:creationId xmlns:a16="http://schemas.microsoft.com/office/drawing/2014/main" id="{DEE8EF41-A831-40E9-BB1C-443D1E9EE671}"/>
                </a:ext>
              </a:extLst>
            </p:cNvPr>
            <p:cNvSpPr/>
            <p:nvPr/>
          </p:nvSpPr>
          <p:spPr>
            <a:xfrm>
              <a:off x="7831567" y="2729098"/>
              <a:ext cx="1123912" cy="1554109"/>
            </a:xfrm>
            <a:prstGeom prst="rect">
              <a:avLst/>
            </a:prstGeom>
            <a:solidFill>
              <a:srgbClr val="FF0000">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a:extLst>
              <a:ext uri="{FF2B5EF4-FFF2-40B4-BE49-F238E27FC236}">
                <a16:creationId xmlns:a16="http://schemas.microsoft.com/office/drawing/2014/main" id="{B6FB738D-3234-4853-871D-B2E5DFD4FB1C}"/>
              </a:ext>
            </a:extLst>
          </p:cNvPr>
          <p:cNvSpPr/>
          <p:nvPr/>
        </p:nvSpPr>
        <p:spPr>
          <a:xfrm>
            <a:off x="3042748" y="3530786"/>
            <a:ext cx="860407" cy="625668"/>
          </a:xfrm>
          <a:prstGeom prst="rect">
            <a:avLst/>
          </a:prstGeom>
          <a:solidFill>
            <a:srgbClr val="FF0000">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8432393-937A-4004-8CF2-94A5808211D6}"/>
              </a:ext>
            </a:extLst>
          </p:cNvPr>
          <p:cNvSpPr/>
          <p:nvPr/>
        </p:nvSpPr>
        <p:spPr>
          <a:xfrm>
            <a:off x="2576911" y="1752254"/>
            <a:ext cx="1649703" cy="723787"/>
          </a:xfrm>
          <a:prstGeom prst="rect">
            <a:avLst/>
          </a:prstGeom>
          <a:solidFill>
            <a:srgbClr val="FF0000">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1BCDEB60-8C99-44DF-90B8-A062873F9269}"/>
              </a:ext>
            </a:extLst>
          </p:cNvPr>
          <p:cNvSpPr txBox="1"/>
          <p:nvPr/>
        </p:nvSpPr>
        <p:spPr>
          <a:xfrm>
            <a:off x="1219200" y="1279189"/>
            <a:ext cx="7775325" cy="2862322"/>
          </a:xfrm>
          <a:prstGeom prst="rect">
            <a:avLst/>
          </a:prstGeom>
          <a:noFill/>
        </p:spPr>
        <p:txBody>
          <a:bodyPr wrap="square" rtlCol="0">
            <a:spAutoFit/>
          </a:bodyPr>
          <a:lstStyle/>
          <a:p>
            <a:pPr>
              <a:buClr>
                <a:schemeClr val="bg1"/>
              </a:buClr>
            </a:pPr>
            <a:endParaRPr lang="en-US" sz="2000" dirty="0">
              <a:solidFill>
                <a:schemeClr val="bg1"/>
              </a:solidFill>
            </a:endParaRPr>
          </a:p>
          <a:p>
            <a:pPr>
              <a:buClr>
                <a:schemeClr val="bg1"/>
              </a:buClr>
            </a:pPr>
            <a:endParaRPr lang="en-US" sz="2000" dirty="0">
              <a:solidFill>
                <a:schemeClr val="bg1"/>
              </a:solidFill>
            </a:endParaRPr>
          </a:p>
          <a:p>
            <a:pPr>
              <a:buClr>
                <a:schemeClr val="bg1"/>
              </a:buClr>
            </a:pPr>
            <a:r>
              <a:rPr lang="en-US" sz="2000" dirty="0">
                <a:solidFill>
                  <a:schemeClr val="bg1"/>
                </a:solidFill>
              </a:rPr>
              <a:t>12V IN</a:t>
            </a:r>
          </a:p>
          <a:p>
            <a:pPr marL="342900" indent="-342900">
              <a:buClr>
                <a:schemeClr val="bg1"/>
              </a:buClr>
              <a:buFont typeface="Arial" panose="020B0604020202020204" pitchFamily="34" charset="0"/>
              <a:buChar char="•"/>
            </a:pPr>
            <a:endParaRPr lang="en-US" sz="2000" dirty="0">
              <a:solidFill>
                <a:schemeClr val="bg1"/>
              </a:solidFill>
            </a:endParaRPr>
          </a:p>
          <a:p>
            <a:pPr>
              <a:buClr>
                <a:schemeClr val="bg1"/>
              </a:buClr>
            </a:pPr>
            <a:endParaRPr lang="en-US" sz="2000" dirty="0">
              <a:solidFill>
                <a:schemeClr val="bg1"/>
              </a:solidFill>
            </a:endParaRPr>
          </a:p>
          <a:p>
            <a:pPr>
              <a:buClr>
                <a:schemeClr val="bg1"/>
              </a:buClr>
            </a:pPr>
            <a:r>
              <a:rPr lang="en-US" sz="2000" dirty="0">
                <a:solidFill>
                  <a:schemeClr val="bg1"/>
                </a:solidFill>
              </a:rPr>
              <a:t>						 5V OUT</a:t>
            </a:r>
          </a:p>
          <a:p>
            <a:pPr>
              <a:buClr>
                <a:schemeClr val="bg1"/>
              </a:buClr>
            </a:pPr>
            <a:endParaRPr lang="en-US" sz="2000" dirty="0">
              <a:solidFill>
                <a:schemeClr val="bg1"/>
              </a:solidFill>
            </a:endParaRPr>
          </a:p>
          <a:p>
            <a:pPr>
              <a:buClr>
                <a:schemeClr val="bg1"/>
              </a:buClr>
            </a:pPr>
            <a:endParaRPr lang="en-US" sz="2000" dirty="0">
              <a:solidFill>
                <a:schemeClr val="bg1"/>
              </a:solidFill>
            </a:endParaRPr>
          </a:p>
          <a:p>
            <a:pPr>
              <a:buClr>
                <a:schemeClr val="bg1"/>
              </a:buClr>
            </a:pPr>
            <a:r>
              <a:rPr lang="en-US" sz="2000" dirty="0">
                <a:solidFill>
                  <a:schemeClr val="bg1"/>
                </a:solidFill>
              </a:rPr>
              <a:t>3.3V OUT</a:t>
            </a:r>
          </a:p>
        </p:txBody>
      </p:sp>
      <p:sp>
        <p:nvSpPr>
          <p:cNvPr id="17" name="TextBox 16">
            <a:extLst>
              <a:ext uri="{FF2B5EF4-FFF2-40B4-BE49-F238E27FC236}">
                <a16:creationId xmlns:a16="http://schemas.microsoft.com/office/drawing/2014/main" id="{BB09D855-4F86-44A4-B333-8B168EFBD4AF}"/>
              </a:ext>
            </a:extLst>
          </p:cNvPr>
          <p:cNvSpPr txBox="1"/>
          <p:nvPr/>
        </p:nvSpPr>
        <p:spPr>
          <a:xfrm>
            <a:off x="86700" y="6532832"/>
            <a:ext cx="293670" cy="307777"/>
          </a:xfrm>
          <a:prstGeom prst="rect">
            <a:avLst/>
          </a:prstGeom>
          <a:noFill/>
        </p:spPr>
        <p:txBody>
          <a:bodyPr wrap="none" rtlCol="0">
            <a:spAutoFit/>
          </a:bodyPr>
          <a:lstStyle/>
          <a:p>
            <a:r>
              <a:rPr lang="en-US" dirty="0"/>
              <a:t>T</a:t>
            </a:r>
          </a:p>
        </p:txBody>
      </p:sp>
    </p:spTree>
    <p:extLst>
      <p:ext uri="{BB962C8B-B14F-4D97-AF65-F5344CB8AC3E}">
        <p14:creationId xmlns:p14="http://schemas.microsoft.com/office/powerpoint/2010/main" val="29434408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60CBD-DA85-2E4F-8296-46146722FC69}"/>
              </a:ext>
            </a:extLst>
          </p:cNvPr>
          <p:cNvSpPr>
            <a:spLocks noGrp="1"/>
          </p:cNvSpPr>
          <p:nvPr>
            <p:ph type="title"/>
          </p:nvPr>
        </p:nvSpPr>
        <p:spPr/>
        <p:txBody>
          <a:bodyPr>
            <a:normAutofit/>
          </a:bodyPr>
          <a:lstStyle/>
          <a:p>
            <a:r>
              <a:rPr lang="en-US" b="1" dirty="0">
                <a:solidFill>
                  <a:srgbClr val="00B0F0"/>
                </a:solidFill>
              </a:rPr>
              <a:t>System Power Delivery Schematic</a:t>
            </a:r>
          </a:p>
        </p:txBody>
      </p:sp>
      <p:sp>
        <p:nvSpPr>
          <p:cNvPr id="3" name="Content Placeholder 2">
            <a:extLst>
              <a:ext uri="{FF2B5EF4-FFF2-40B4-BE49-F238E27FC236}">
                <a16:creationId xmlns:a16="http://schemas.microsoft.com/office/drawing/2014/main" id="{4D02912B-7E61-ED41-9A43-718018B36D55}"/>
              </a:ext>
            </a:extLst>
          </p:cNvPr>
          <p:cNvSpPr>
            <a:spLocks noGrp="1"/>
          </p:cNvSpPr>
          <p:nvPr>
            <p:ph type="body" idx="1"/>
          </p:nvPr>
        </p:nvSpPr>
        <p:spPr>
          <a:xfrm>
            <a:off x="149475" y="1186911"/>
            <a:ext cx="8339205" cy="4967700"/>
          </a:xfrm>
        </p:spPr>
        <p:txBody>
          <a:bodyPr>
            <a:normAutofit/>
          </a:bodyPr>
          <a:lstStyle/>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87939A5D-2C4D-4A7D-97AB-56A80CB9DE26}"/>
              </a:ext>
            </a:extLst>
          </p:cNvPr>
          <p:cNvPicPr>
            <a:picLocks noChangeAspect="1"/>
          </p:cNvPicPr>
          <p:nvPr/>
        </p:nvPicPr>
        <p:blipFill rotWithShape="1">
          <a:blip r:embed="rId2"/>
          <a:srcRect r="2290" b="3380"/>
          <a:stretch/>
        </p:blipFill>
        <p:spPr>
          <a:xfrm>
            <a:off x="1409286" y="2828253"/>
            <a:ext cx="6455597" cy="1608233"/>
          </a:xfrm>
          <a:prstGeom prst="rect">
            <a:avLst/>
          </a:prstGeom>
        </p:spPr>
      </p:pic>
      <p:pic>
        <p:nvPicPr>
          <p:cNvPr id="2" name="Picture 1">
            <a:extLst>
              <a:ext uri="{FF2B5EF4-FFF2-40B4-BE49-F238E27FC236}">
                <a16:creationId xmlns:a16="http://schemas.microsoft.com/office/drawing/2014/main" id="{0A81B298-5846-4FD0-86C5-8844E1154B83}"/>
              </a:ext>
            </a:extLst>
          </p:cNvPr>
          <p:cNvPicPr>
            <a:picLocks noChangeAspect="1"/>
          </p:cNvPicPr>
          <p:nvPr/>
        </p:nvPicPr>
        <p:blipFill>
          <a:blip r:embed="rId3"/>
          <a:stretch>
            <a:fillRect/>
          </a:stretch>
        </p:blipFill>
        <p:spPr>
          <a:xfrm>
            <a:off x="3394565" y="1131099"/>
            <a:ext cx="2496154" cy="1609414"/>
          </a:xfrm>
          <a:prstGeom prst="rect">
            <a:avLst/>
          </a:prstGeom>
        </p:spPr>
      </p:pic>
      <p:pic>
        <p:nvPicPr>
          <p:cNvPr id="6" name="Picture 5">
            <a:extLst>
              <a:ext uri="{FF2B5EF4-FFF2-40B4-BE49-F238E27FC236}">
                <a16:creationId xmlns:a16="http://schemas.microsoft.com/office/drawing/2014/main" id="{D905995F-646F-43D2-BF71-3FE9A0AAD2B5}"/>
              </a:ext>
            </a:extLst>
          </p:cNvPr>
          <p:cNvPicPr>
            <a:picLocks noChangeAspect="1"/>
          </p:cNvPicPr>
          <p:nvPr/>
        </p:nvPicPr>
        <p:blipFill>
          <a:blip r:embed="rId4"/>
          <a:stretch>
            <a:fillRect/>
          </a:stretch>
        </p:blipFill>
        <p:spPr>
          <a:xfrm>
            <a:off x="1532729" y="4524226"/>
            <a:ext cx="6208713" cy="1686197"/>
          </a:xfrm>
          <a:prstGeom prst="rect">
            <a:avLst/>
          </a:prstGeom>
        </p:spPr>
      </p:pic>
      <p:sp>
        <p:nvSpPr>
          <p:cNvPr id="7" name="TextBox 6">
            <a:extLst>
              <a:ext uri="{FF2B5EF4-FFF2-40B4-BE49-F238E27FC236}">
                <a16:creationId xmlns:a16="http://schemas.microsoft.com/office/drawing/2014/main" id="{2C113B3D-EC41-4B77-AF90-03F7B17E4FAD}"/>
              </a:ext>
            </a:extLst>
          </p:cNvPr>
          <p:cNvSpPr txBox="1"/>
          <p:nvPr/>
        </p:nvSpPr>
        <p:spPr>
          <a:xfrm>
            <a:off x="807720" y="1186911"/>
            <a:ext cx="1676400" cy="1015663"/>
          </a:xfrm>
          <a:prstGeom prst="rect">
            <a:avLst/>
          </a:prstGeom>
          <a:noFill/>
        </p:spPr>
        <p:txBody>
          <a:bodyPr wrap="square" rtlCol="0">
            <a:spAutoFit/>
          </a:bodyPr>
          <a:lstStyle/>
          <a:p>
            <a:pPr marL="342900" indent="-342900">
              <a:buClr>
                <a:schemeClr val="bg1"/>
              </a:buClr>
              <a:buFont typeface="Arial" panose="020B0604020202020204" pitchFamily="34" charset="0"/>
              <a:buChar char="•"/>
            </a:pPr>
            <a:r>
              <a:rPr lang="en-US" sz="2000" dirty="0">
                <a:solidFill>
                  <a:schemeClr val="bg1"/>
                </a:solidFill>
              </a:rPr>
              <a:t>12V IN</a:t>
            </a:r>
          </a:p>
          <a:p>
            <a:pPr marL="342900" indent="-342900">
              <a:buClr>
                <a:schemeClr val="bg1"/>
              </a:buClr>
              <a:buFont typeface="Arial" panose="020B0604020202020204" pitchFamily="34" charset="0"/>
              <a:buChar char="•"/>
            </a:pPr>
            <a:r>
              <a:rPr lang="en-US" sz="2000" dirty="0">
                <a:solidFill>
                  <a:schemeClr val="bg1"/>
                </a:solidFill>
              </a:rPr>
              <a:t>5V OUT</a:t>
            </a:r>
          </a:p>
          <a:p>
            <a:pPr marL="342900" indent="-342900">
              <a:buClr>
                <a:schemeClr val="bg1"/>
              </a:buClr>
              <a:buFont typeface="Arial" panose="020B0604020202020204" pitchFamily="34" charset="0"/>
              <a:buChar char="•"/>
            </a:pPr>
            <a:r>
              <a:rPr lang="en-US" sz="2000" dirty="0">
                <a:solidFill>
                  <a:schemeClr val="bg1"/>
                </a:solidFill>
              </a:rPr>
              <a:t>3.3V OUT</a:t>
            </a:r>
          </a:p>
        </p:txBody>
      </p:sp>
      <p:sp>
        <p:nvSpPr>
          <p:cNvPr id="8" name="TextBox 7">
            <a:extLst>
              <a:ext uri="{FF2B5EF4-FFF2-40B4-BE49-F238E27FC236}">
                <a16:creationId xmlns:a16="http://schemas.microsoft.com/office/drawing/2014/main" id="{47446A3D-429E-407D-8120-192FDD3A827D}"/>
              </a:ext>
            </a:extLst>
          </p:cNvPr>
          <p:cNvSpPr txBox="1"/>
          <p:nvPr/>
        </p:nvSpPr>
        <p:spPr>
          <a:xfrm>
            <a:off x="86700" y="6532832"/>
            <a:ext cx="293670" cy="307777"/>
          </a:xfrm>
          <a:prstGeom prst="rect">
            <a:avLst/>
          </a:prstGeom>
          <a:noFill/>
        </p:spPr>
        <p:txBody>
          <a:bodyPr wrap="none" rtlCol="0">
            <a:spAutoFit/>
          </a:bodyPr>
          <a:lstStyle/>
          <a:p>
            <a:r>
              <a:rPr lang="en-US" dirty="0"/>
              <a:t>T</a:t>
            </a:r>
          </a:p>
        </p:txBody>
      </p:sp>
    </p:spTree>
    <p:extLst>
      <p:ext uri="{BB962C8B-B14F-4D97-AF65-F5344CB8AC3E}">
        <p14:creationId xmlns:p14="http://schemas.microsoft.com/office/powerpoint/2010/main" val="4031469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B1CCE-83B6-479A-89F3-B34589273FE3}"/>
              </a:ext>
            </a:extLst>
          </p:cNvPr>
          <p:cNvSpPr>
            <a:spLocks noGrp="1"/>
          </p:cNvSpPr>
          <p:nvPr>
            <p:ph type="title"/>
          </p:nvPr>
        </p:nvSpPr>
        <p:spPr/>
        <p:txBody>
          <a:bodyPr/>
          <a:lstStyle/>
          <a:p>
            <a:r>
              <a:rPr lang="en-US" b="1" dirty="0">
                <a:solidFill>
                  <a:srgbClr val="00B0F0"/>
                </a:solidFill>
              </a:rPr>
              <a:t>System Current Monitor Schematic</a:t>
            </a:r>
            <a:endParaRPr lang="en-US" dirty="0"/>
          </a:p>
        </p:txBody>
      </p:sp>
      <p:sp>
        <p:nvSpPr>
          <p:cNvPr id="3" name="Text Placeholder 2">
            <a:extLst>
              <a:ext uri="{FF2B5EF4-FFF2-40B4-BE49-F238E27FC236}">
                <a16:creationId xmlns:a16="http://schemas.microsoft.com/office/drawing/2014/main" id="{CB237EA3-8AD8-4DC7-878C-870155BB37E3}"/>
              </a:ext>
            </a:extLst>
          </p:cNvPr>
          <p:cNvSpPr>
            <a:spLocks noGrp="1"/>
          </p:cNvSpPr>
          <p:nvPr>
            <p:ph type="body" idx="1"/>
          </p:nvPr>
        </p:nvSpPr>
        <p:spPr/>
        <p:txBody>
          <a:bodyPr/>
          <a:lstStyle/>
          <a:p>
            <a:r>
              <a:rPr lang="en-US" dirty="0"/>
              <a:t>Uses a shunt resistor (low impedance with high power rating)</a:t>
            </a:r>
          </a:p>
          <a:p>
            <a:r>
              <a:rPr lang="en-US" dirty="0"/>
              <a:t>Op - amp uses the differential voltages of both sides of the resistor and outputs a analog signal.</a:t>
            </a:r>
          </a:p>
          <a:p>
            <a:r>
              <a:rPr lang="en-US" dirty="0"/>
              <a:t>With the formula provided in the schematic we can derive the current from the output of the regulators.</a:t>
            </a:r>
          </a:p>
        </p:txBody>
      </p:sp>
      <p:pic>
        <p:nvPicPr>
          <p:cNvPr id="4" name="Picture 3">
            <a:extLst>
              <a:ext uri="{FF2B5EF4-FFF2-40B4-BE49-F238E27FC236}">
                <a16:creationId xmlns:a16="http://schemas.microsoft.com/office/drawing/2014/main" id="{59E9496B-E0F9-4452-BD6A-7CCF7A0A3F53}"/>
              </a:ext>
            </a:extLst>
          </p:cNvPr>
          <p:cNvPicPr>
            <a:picLocks noChangeAspect="1"/>
          </p:cNvPicPr>
          <p:nvPr/>
        </p:nvPicPr>
        <p:blipFill>
          <a:blip r:embed="rId2"/>
          <a:stretch>
            <a:fillRect/>
          </a:stretch>
        </p:blipFill>
        <p:spPr>
          <a:xfrm>
            <a:off x="4158717" y="3108960"/>
            <a:ext cx="3934979" cy="3014440"/>
          </a:xfrm>
          <a:prstGeom prst="rect">
            <a:avLst/>
          </a:prstGeom>
        </p:spPr>
      </p:pic>
      <p:pic>
        <p:nvPicPr>
          <p:cNvPr id="5" name="Picture 4">
            <a:extLst>
              <a:ext uri="{FF2B5EF4-FFF2-40B4-BE49-F238E27FC236}">
                <a16:creationId xmlns:a16="http://schemas.microsoft.com/office/drawing/2014/main" id="{6502C765-8A1E-41F1-A8AA-806306E3659E}"/>
              </a:ext>
            </a:extLst>
          </p:cNvPr>
          <p:cNvPicPr>
            <a:picLocks noChangeAspect="1"/>
          </p:cNvPicPr>
          <p:nvPr/>
        </p:nvPicPr>
        <p:blipFill rotWithShape="1">
          <a:blip r:embed="rId3"/>
          <a:srcRect l="72259" r="2291" b="58307"/>
          <a:stretch/>
        </p:blipFill>
        <p:spPr>
          <a:xfrm>
            <a:off x="4572000" y="1442187"/>
            <a:ext cx="3172070" cy="1309168"/>
          </a:xfrm>
          <a:prstGeom prst="rect">
            <a:avLst/>
          </a:prstGeom>
        </p:spPr>
      </p:pic>
      <p:sp>
        <p:nvSpPr>
          <p:cNvPr id="6" name="TextBox 5">
            <a:extLst>
              <a:ext uri="{FF2B5EF4-FFF2-40B4-BE49-F238E27FC236}">
                <a16:creationId xmlns:a16="http://schemas.microsoft.com/office/drawing/2014/main" id="{017F7FE7-15E1-4B9F-8B30-CDE4F1555EA7}"/>
              </a:ext>
            </a:extLst>
          </p:cNvPr>
          <p:cNvSpPr txBox="1"/>
          <p:nvPr/>
        </p:nvSpPr>
        <p:spPr>
          <a:xfrm>
            <a:off x="86700" y="6532832"/>
            <a:ext cx="293670" cy="307777"/>
          </a:xfrm>
          <a:prstGeom prst="rect">
            <a:avLst/>
          </a:prstGeom>
          <a:noFill/>
        </p:spPr>
        <p:txBody>
          <a:bodyPr wrap="none" rtlCol="0">
            <a:spAutoFit/>
          </a:bodyPr>
          <a:lstStyle/>
          <a:p>
            <a:r>
              <a:rPr lang="en-US" dirty="0"/>
              <a:t>T</a:t>
            </a:r>
          </a:p>
        </p:txBody>
      </p:sp>
    </p:spTree>
    <p:extLst>
      <p:ext uri="{BB962C8B-B14F-4D97-AF65-F5344CB8AC3E}">
        <p14:creationId xmlns:p14="http://schemas.microsoft.com/office/powerpoint/2010/main" val="6970162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231800" y="2334469"/>
            <a:ext cx="6680400" cy="2189061"/>
          </a:xfrm>
        </p:spPr>
        <p:txBody>
          <a:bodyPr/>
          <a:lstStyle/>
          <a:p>
            <a:r>
              <a:rPr lang="en-US" b="1" dirty="0">
                <a:solidFill>
                  <a:srgbClr val="2E3037"/>
                </a:solidFill>
              </a:rPr>
              <a:t>Mobile Application</a:t>
            </a:r>
          </a:p>
        </p:txBody>
      </p:sp>
      <p:sp>
        <p:nvSpPr>
          <p:cNvPr id="6" name="TextBox 5">
            <a:extLst>
              <a:ext uri="{FF2B5EF4-FFF2-40B4-BE49-F238E27FC236}">
                <a16:creationId xmlns:a16="http://schemas.microsoft.com/office/drawing/2014/main" id="{ABA6FC2E-21AC-4A37-BF80-86F8DAF49CEE}"/>
              </a:ext>
            </a:extLst>
          </p:cNvPr>
          <p:cNvSpPr txBox="1"/>
          <p:nvPr/>
        </p:nvSpPr>
        <p:spPr>
          <a:xfrm>
            <a:off x="86700" y="6532832"/>
            <a:ext cx="314510" cy="307777"/>
          </a:xfrm>
          <a:prstGeom prst="rect">
            <a:avLst/>
          </a:prstGeom>
          <a:noFill/>
        </p:spPr>
        <p:txBody>
          <a:bodyPr wrap="none" rtlCol="0">
            <a:spAutoFit/>
          </a:bodyPr>
          <a:lstStyle/>
          <a:p>
            <a:r>
              <a:rPr lang="en-US" dirty="0">
                <a:solidFill>
                  <a:schemeClr val="bg1"/>
                </a:solidFill>
              </a:rPr>
              <a:t>C</a:t>
            </a:r>
          </a:p>
        </p:txBody>
      </p:sp>
    </p:spTree>
    <p:extLst>
      <p:ext uri="{BB962C8B-B14F-4D97-AF65-F5344CB8AC3E}">
        <p14:creationId xmlns:p14="http://schemas.microsoft.com/office/powerpoint/2010/main" val="10085477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F0"/>
                </a:solidFill>
              </a:rPr>
              <a:t>Mobile Application Home Screen</a:t>
            </a:r>
          </a:p>
        </p:txBody>
      </p:sp>
      <p:sp>
        <p:nvSpPr>
          <p:cNvPr id="3" name="Text Placeholder 2"/>
          <p:cNvSpPr>
            <a:spLocks noGrp="1"/>
          </p:cNvSpPr>
          <p:nvPr>
            <p:ph type="body" idx="1"/>
          </p:nvPr>
        </p:nvSpPr>
        <p:spPr>
          <a:xfrm>
            <a:off x="149475" y="1195316"/>
            <a:ext cx="4110010" cy="4967700"/>
          </a:xfrm>
        </p:spPr>
        <p:txBody>
          <a:bodyPr/>
          <a:lstStyle/>
          <a:p>
            <a:r>
              <a:rPr lang="en-US" dirty="0"/>
              <a:t>The mobile application will be designed so that the server can receive notifications from the guests at the table</a:t>
            </a:r>
          </a:p>
          <a:p>
            <a:r>
              <a:rPr lang="en-US" dirty="0"/>
              <a:t>The app with include a list of tables that they are currently connected to</a:t>
            </a:r>
          </a:p>
          <a:p>
            <a:r>
              <a:rPr lang="en-US" dirty="0"/>
              <a:t>The screenshot depicts what the server will see on the home screen of the application</a:t>
            </a:r>
          </a:p>
          <a:p>
            <a:endParaRPr lang="en-US" dirty="0"/>
          </a:p>
        </p:txBody>
      </p:sp>
      <p:pic>
        <p:nvPicPr>
          <p:cNvPr id="4" name="Picture 3">
            <a:extLst>
              <a:ext uri="{FF2B5EF4-FFF2-40B4-BE49-F238E27FC236}">
                <a16:creationId xmlns:a16="http://schemas.microsoft.com/office/drawing/2014/main" id="{975F7E65-8628-46D2-ADA0-E0AAD9CA8BFE}"/>
              </a:ext>
            </a:extLst>
          </p:cNvPr>
          <p:cNvPicPr>
            <a:picLocks noChangeAspect="1"/>
          </p:cNvPicPr>
          <p:nvPr/>
        </p:nvPicPr>
        <p:blipFill>
          <a:blip r:embed="rId2"/>
          <a:stretch>
            <a:fillRect/>
          </a:stretch>
        </p:blipFill>
        <p:spPr>
          <a:xfrm>
            <a:off x="5221669" y="1486900"/>
            <a:ext cx="2733675" cy="4305300"/>
          </a:xfrm>
          <a:prstGeom prst="rect">
            <a:avLst/>
          </a:prstGeom>
        </p:spPr>
      </p:pic>
      <p:sp>
        <p:nvSpPr>
          <p:cNvPr id="7" name="Arrow: Down 6">
            <a:extLst>
              <a:ext uri="{FF2B5EF4-FFF2-40B4-BE49-F238E27FC236}">
                <a16:creationId xmlns:a16="http://schemas.microsoft.com/office/drawing/2014/main" id="{F579E2AB-0ACC-4D70-9599-3CA2C18330FE}"/>
              </a:ext>
            </a:extLst>
          </p:cNvPr>
          <p:cNvSpPr/>
          <p:nvPr/>
        </p:nvSpPr>
        <p:spPr>
          <a:xfrm rot="2354726">
            <a:off x="7670185" y="1321121"/>
            <a:ext cx="648182" cy="1466601"/>
          </a:xfrm>
          <a:prstGeom prst="down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DA753A3-7309-4E0D-A324-2974C8192FFA}"/>
              </a:ext>
            </a:extLst>
          </p:cNvPr>
          <p:cNvSpPr txBox="1"/>
          <p:nvPr/>
        </p:nvSpPr>
        <p:spPr>
          <a:xfrm>
            <a:off x="86700" y="6532832"/>
            <a:ext cx="314510" cy="307777"/>
          </a:xfrm>
          <a:prstGeom prst="rect">
            <a:avLst/>
          </a:prstGeom>
          <a:noFill/>
        </p:spPr>
        <p:txBody>
          <a:bodyPr wrap="none" rtlCol="0">
            <a:spAutoFit/>
          </a:bodyPr>
          <a:lstStyle/>
          <a:p>
            <a:r>
              <a:rPr lang="en-US" dirty="0"/>
              <a:t>C</a:t>
            </a:r>
          </a:p>
        </p:txBody>
      </p:sp>
    </p:spTree>
    <p:extLst>
      <p:ext uri="{BB962C8B-B14F-4D97-AF65-F5344CB8AC3E}">
        <p14:creationId xmlns:p14="http://schemas.microsoft.com/office/powerpoint/2010/main" val="311451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039751-8DAD-4485-A34D-F21FDED0793F}"/>
              </a:ext>
            </a:extLst>
          </p:cNvPr>
          <p:cNvPicPr>
            <a:picLocks noChangeAspect="1"/>
          </p:cNvPicPr>
          <p:nvPr/>
        </p:nvPicPr>
        <p:blipFill>
          <a:blip r:embed="rId2"/>
          <a:stretch>
            <a:fillRect/>
          </a:stretch>
        </p:blipFill>
        <p:spPr>
          <a:xfrm>
            <a:off x="5313804" y="1477375"/>
            <a:ext cx="2752725" cy="4324350"/>
          </a:xfrm>
          <a:prstGeom prst="rect">
            <a:avLst/>
          </a:prstGeom>
        </p:spPr>
      </p:pic>
      <p:sp>
        <p:nvSpPr>
          <p:cNvPr id="2" name="Title 1"/>
          <p:cNvSpPr>
            <a:spLocks noGrp="1"/>
          </p:cNvSpPr>
          <p:nvPr>
            <p:ph type="title"/>
          </p:nvPr>
        </p:nvSpPr>
        <p:spPr/>
        <p:txBody>
          <a:bodyPr/>
          <a:lstStyle/>
          <a:p>
            <a:r>
              <a:rPr lang="en-US" b="1" dirty="0">
                <a:solidFill>
                  <a:srgbClr val="00B0F0"/>
                </a:solidFill>
              </a:rPr>
              <a:t>Mobile Application Table Notifications</a:t>
            </a:r>
          </a:p>
        </p:txBody>
      </p:sp>
      <p:sp>
        <p:nvSpPr>
          <p:cNvPr id="3" name="Text Placeholder 2"/>
          <p:cNvSpPr>
            <a:spLocks noGrp="1"/>
          </p:cNvSpPr>
          <p:nvPr>
            <p:ph type="body" idx="1"/>
          </p:nvPr>
        </p:nvSpPr>
        <p:spPr>
          <a:xfrm>
            <a:off x="149475" y="1155700"/>
            <a:ext cx="4110010" cy="4967700"/>
          </a:xfrm>
        </p:spPr>
        <p:txBody>
          <a:bodyPr/>
          <a:lstStyle/>
          <a:p>
            <a:r>
              <a:rPr lang="en-US" dirty="0"/>
              <a:t>Once inside the table screen the server can see a list of notifications</a:t>
            </a:r>
          </a:p>
          <a:p>
            <a:r>
              <a:rPr lang="en-US" dirty="0"/>
              <a:t>Some of these are automatically sent from the table, like the “Beverage Pitcher Low Warning”</a:t>
            </a:r>
          </a:p>
          <a:p>
            <a:r>
              <a:rPr lang="en-US" dirty="0"/>
              <a:t>Other notifications are directly sent from the guest, like when the guest clicks the request server button</a:t>
            </a:r>
          </a:p>
          <a:p>
            <a:r>
              <a:rPr lang="en-US" dirty="0"/>
              <a:t>The server can see how long the notifications have been present, and dismiss them with the OK button</a:t>
            </a:r>
          </a:p>
          <a:p>
            <a:endParaRPr lang="en-US" dirty="0"/>
          </a:p>
        </p:txBody>
      </p:sp>
      <p:pic>
        <p:nvPicPr>
          <p:cNvPr id="5" name="Picture 4">
            <a:extLst>
              <a:ext uri="{FF2B5EF4-FFF2-40B4-BE49-F238E27FC236}">
                <a16:creationId xmlns:a16="http://schemas.microsoft.com/office/drawing/2014/main" id="{BAD235E5-2827-422B-92E7-5EFFDFD8E27A}"/>
              </a:ext>
            </a:extLst>
          </p:cNvPr>
          <p:cNvPicPr>
            <a:picLocks noChangeAspect="1"/>
          </p:cNvPicPr>
          <p:nvPr/>
        </p:nvPicPr>
        <p:blipFill>
          <a:blip r:embed="rId3"/>
          <a:stretch>
            <a:fillRect/>
          </a:stretch>
        </p:blipFill>
        <p:spPr>
          <a:xfrm>
            <a:off x="5402903" y="2483131"/>
            <a:ext cx="2505075" cy="1428750"/>
          </a:xfrm>
          <a:prstGeom prst="rect">
            <a:avLst/>
          </a:prstGeom>
        </p:spPr>
      </p:pic>
      <p:sp>
        <p:nvSpPr>
          <p:cNvPr id="7" name="Arrow: Down 6">
            <a:extLst>
              <a:ext uri="{FF2B5EF4-FFF2-40B4-BE49-F238E27FC236}">
                <a16:creationId xmlns:a16="http://schemas.microsoft.com/office/drawing/2014/main" id="{F579E2AB-0ACC-4D70-9599-3CA2C18330FE}"/>
              </a:ext>
            </a:extLst>
          </p:cNvPr>
          <p:cNvSpPr/>
          <p:nvPr/>
        </p:nvSpPr>
        <p:spPr>
          <a:xfrm rot="2354726">
            <a:off x="8005853" y="1470194"/>
            <a:ext cx="648182" cy="1466601"/>
          </a:xfrm>
          <a:prstGeom prst="downArrow">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5C0797C3-4E9A-4A92-BE1F-C7E50E6DF8E5}"/>
              </a:ext>
            </a:extLst>
          </p:cNvPr>
          <p:cNvSpPr txBox="1"/>
          <p:nvPr/>
        </p:nvSpPr>
        <p:spPr>
          <a:xfrm>
            <a:off x="86700" y="6532832"/>
            <a:ext cx="314510" cy="307777"/>
          </a:xfrm>
          <a:prstGeom prst="rect">
            <a:avLst/>
          </a:prstGeom>
          <a:noFill/>
        </p:spPr>
        <p:txBody>
          <a:bodyPr wrap="none" rtlCol="0">
            <a:spAutoFit/>
          </a:bodyPr>
          <a:lstStyle/>
          <a:p>
            <a:r>
              <a:rPr lang="en-US" dirty="0"/>
              <a:t>C</a:t>
            </a:r>
          </a:p>
        </p:txBody>
      </p:sp>
    </p:spTree>
    <p:extLst>
      <p:ext uri="{BB962C8B-B14F-4D97-AF65-F5344CB8AC3E}">
        <p14:creationId xmlns:p14="http://schemas.microsoft.com/office/powerpoint/2010/main" val="160174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F0"/>
                </a:solidFill>
              </a:rPr>
              <a:t>VR Demo</a:t>
            </a:r>
          </a:p>
        </p:txBody>
      </p:sp>
      <p:sp>
        <p:nvSpPr>
          <p:cNvPr id="3" name="Text Placeholder 2"/>
          <p:cNvSpPr>
            <a:spLocks noGrp="1"/>
          </p:cNvSpPr>
          <p:nvPr>
            <p:ph type="body" idx="1"/>
          </p:nvPr>
        </p:nvSpPr>
        <p:spPr>
          <a:xfrm>
            <a:off x="149475" y="1155700"/>
            <a:ext cx="2871311" cy="4967700"/>
          </a:xfrm>
        </p:spPr>
        <p:txBody>
          <a:bodyPr/>
          <a:lstStyle/>
          <a:p>
            <a:r>
              <a:rPr lang="en-US" dirty="0"/>
              <a:t>We will be passing around a VR headset that will let you look inside our smart table and view our various  PCBs</a:t>
            </a:r>
          </a:p>
          <a:p>
            <a:r>
              <a:rPr lang="en-US" dirty="0"/>
              <a:t>Use the orange button on the headset to toggle X-ray vision on/off</a:t>
            </a:r>
          </a:p>
        </p:txBody>
      </p:sp>
      <p:pic>
        <p:nvPicPr>
          <p:cNvPr id="4" name="Nice Video">
            <a:hlinkClick r:id="" action="ppaction://media"/>
            <a:hlinkHover r:id="" action="ppaction://ole?verb=0"/>
            <a:extLst>
              <a:ext uri="{FF2B5EF4-FFF2-40B4-BE49-F238E27FC236}">
                <a16:creationId xmlns:a16="http://schemas.microsoft.com/office/drawing/2014/main" id="{5B3930D4-85D8-F741-B70F-044E6531CA2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07248" y="2975067"/>
            <a:ext cx="5655471" cy="3400156"/>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pic>
        <p:nvPicPr>
          <p:cNvPr id="14" name="Picture 13">
            <a:extLst>
              <a:ext uri="{FF2B5EF4-FFF2-40B4-BE49-F238E27FC236}">
                <a16:creationId xmlns:a16="http://schemas.microsoft.com/office/drawing/2014/main" id="{77B35E18-BB5F-3644-90BF-2D8554AEC1FA}"/>
              </a:ext>
            </a:extLst>
          </p:cNvPr>
          <p:cNvPicPr>
            <a:picLocks noChangeAspect="1"/>
          </p:cNvPicPr>
          <p:nvPr/>
        </p:nvPicPr>
        <p:blipFill>
          <a:blip r:embed="rId6"/>
          <a:stretch>
            <a:fillRect/>
          </a:stretch>
        </p:blipFill>
        <p:spPr>
          <a:xfrm>
            <a:off x="3948237" y="857432"/>
            <a:ext cx="3288012" cy="2227942"/>
          </a:xfrm>
          <a:prstGeom prst="rect">
            <a:avLst/>
          </a:prstGeom>
        </p:spPr>
      </p:pic>
      <p:cxnSp>
        <p:nvCxnSpPr>
          <p:cNvPr id="16" name="Straight Arrow Connector 15">
            <a:extLst>
              <a:ext uri="{FF2B5EF4-FFF2-40B4-BE49-F238E27FC236}">
                <a16:creationId xmlns:a16="http://schemas.microsoft.com/office/drawing/2014/main" id="{EAC1D9D6-CE35-9041-8F56-C5392D8EFB6D}"/>
              </a:ext>
            </a:extLst>
          </p:cNvPr>
          <p:cNvCxnSpPr>
            <a:cxnSpLocks/>
          </p:cNvCxnSpPr>
          <p:nvPr/>
        </p:nvCxnSpPr>
        <p:spPr>
          <a:xfrm flipH="1">
            <a:off x="6865257" y="1677851"/>
            <a:ext cx="1763486" cy="0"/>
          </a:xfrm>
          <a:prstGeom prst="straightConnector1">
            <a:avLst/>
          </a:prstGeom>
          <a:ln w="92075">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A30ABF0-7CED-4254-932A-3685B177D9D1}"/>
              </a:ext>
            </a:extLst>
          </p:cNvPr>
          <p:cNvSpPr txBox="1"/>
          <p:nvPr/>
        </p:nvSpPr>
        <p:spPr>
          <a:xfrm>
            <a:off x="86700" y="6532832"/>
            <a:ext cx="333746" cy="307777"/>
          </a:xfrm>
          <a:prstGeom prst="rect">
            <a:avLst/>
          </a:prstGeom>
          <a:noFill/>
        </p:spPr>
        <p:txBody>
          <a:bodyPr wrap="none" rtlCol="0">
            <a:spAutoFit/>
          </a:bodyPr>
          <a:lstStyle/>
          <a:p>
            <a:r>
              <a:rPr lang="en-US" dirty="0"/>
              <a:t>M</a:t>
            </a:r>
          </a:p>
        </p:txBody>
      </p:sp>
    </p:spTree>
    <p:extLst>
      <p:ext uri="{BB962C8B-B14F-4D97-AF65-F5344CB8AC3E}">
        <p14:creationId xmlns:p14="http://schemas.microsoft.com/office/powerpoint/2010/main" val="16380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5ADC6-A713-45A5-97C7-A5BB130D3AA3}"/>
              </a:ext>
            </a:extLst>
          </p:cNvPr>
          <p:cNvSpPr>
            <a:spLocks noGrp="1"/>
          </p:cNvSpPr>
          <p:nvPr>
            <p:ph type="title"/>
          </p:nvPr>
        </p:nvSpPr>
        <p:spPr/>
        <p:txBody>
          <a:bodyPr/>
          <a:lstStyle/>
          <a:p>
            <a:r>
              <a:rPr lang="en-US" b="1" dirty="0">
                <a:solidFill>
                  <a:srgbClr val="00B0F0"/>
                </a:solidFill>
              </a:rPr>
              <a:t>Mobile Application Home Screen</a:t>
            </a:r>
            <a:endParaRPr lang="en-US" dirty="0">
              <a:solidFill>
                <a:srgbClr val="00B0F0"/>
              </a:solidFill>
            </a:endParaRPr>
          </a:p>
        </p:txBody>
      </p:sp>
      <p:sp>
        <p:nvSpPr>
          <p:cNvPr id="3" name="Text Placeholder 2">
            <a:extLst>
              <a:ext uri="{FF2B5EF4-FFF2-40B4-BE49-F238E27FC236}">
                <a16:creationId xmlns:a16="http://schemas.microsoft.com/office/drawing/2014/main" id="{C3037467-012C-41DA-9679-1A3F7389F282}"/>
              </a:ext>
            </a:extLst>
          </p:cNvPr>
          <p:cNvSpPr>
            <a:spLocks noGrp="1"/>
          </p:cNvSpPr>
          <p:nvPr>
            <p:ph type="body" idx="1"/>
          </p:nvPr>
        </p:nvSpPr>
        <p:spPr>
          <a:xfrm>
            <a:off x="149474" y="1155700"/>
            <a:ext cx="3982687" cy="4967700"/>
          </a:xfrm>
        </p:spPr>
        <p:txBody>
          <a:bodyPr/>
          <a:lstStyle/>
          <a:p>
            <a:r>
              <a:rPr lang="en-US" dirty="0"/>
              <a:t>Clicking on the Add Table button the server can connect to a new table</a:t>
            </a:r>
          </a:p>
          <a:p>
            <a:r>
              <a:rPr lang="en-US" dirty="0"/>
              <a:t>The Add Table screen shows a list of all smart tables in the area</a:t>
            </a:r>
          </a:p>
          <a:p>
            <a:r>
              <a:rPr lang="en-US" dirty="0"/>
              <a:t>Clicking a device will add the table to the home screen so the server can begin receiving notifications</a:t>
            </a:r>
          </a:p>
          <a:p>
            <a:pPr marL="63500" indent="0">
              <a:buNone/>
            </a:pPr>
            <a:endParaRPr lang="en-US" dirty="0"/>
          </a:p>
          <a:p>
            <a:endParaRPr lang="en-US" dirty="0"/>
          </a:p>
        </p:txBody>
      </p:sp>
      <p:pic>
        <p:nvPicPr>
          <p:cNvPr id="4" name="Picture 3">
            <a:extLst>
              <a:ext uri="{FF2B5EF4-FFF2-40B4-BE49-F238E27FC236}">
                <a16:creationId xmlns:a16="http://schemas.microsoft.com/office/drawing/2014/main" id="{94093E00-70AC-4707-9493-DD2E6F272F70}"/>
              </a:ext>
            </a:extLst>
          </p:cNvPr>
          <p:cNvPicPr>
            <a:picLocks noChangeAspect="1"/>
          </p:cNvPicPr>
          <p:nvPr/>
        </p:nvPicPr>
        <p:blipFill>
          <a:blip r:embed="rId2"/>
          <a:stretch>
            <a:fillRect/>
          </a:stretch>
        </p:blipFill>
        <p:spPr>
          <a:xfrm>
            <a:off x="5330142" y="1491662"/>
            <a:ext cx="2743200" cy="4295775"/>
          </a:xfrm>
          <a:prstGeom prst="rect">
            <a:avLst/>
          </a:prstGeom>
        </p:spPr>
      </p:pic>
      <p:pic>
        <p:nvPicPr>
          <p:cNvPr id="5" name="Picture 4">
            <a:extLst>
              <a:ext uri="{FF2B5EF4-FFF2-40B4-BE49-F238E27FC236}">
                <a16:creationId xmlns:a16="http://schemas.microsoft.com/office/drawing/2014/main" id="{BC92AAB2-8EB8-4949-89E6-46A248596254}"/>
              </a:ext>
            </a:extLst>
          </p:cNvPr>
          <p:cNvPicPr>
            <a:picLocks noChangeAspect="1"/>
          </p:cNvPicPr>
          <p:nvPr/>
        </p:nvPicPr>
        <p:blipFill>
          <a:blip r:embed="rId3"/>
          <a:stretch>
            <a:fillRect/>
          </a:stretch>
        </p:blipFill>
        <p:spPr>
          <a:xfrm>
            <a:off x="5339667" y="1491661"/>
            <a:ext cx="2733675" cy="4305300"/>
          </a:xfrm>
          <a:prstGeom prst="rect">
            <a:avLst/>
          </a:prstGeom>
        </p:spPr>
      </p:pic>
      <p:sp>
        <p:nvSpPr>
          <p:cNvPr id="6" name="Arrow: Down 5">
            <a:extLst>
              <a:ext uri="{FF2B5EF4-FFF2-40B4-BE49-F238E27FC236}">
                <a16:creationId xmlns:a16="http://schemas.microsoft.com/office/drawing/2014/main" id="{ECF7067A-1DCA-480C-B7B3-E6D2A552FF83}"/>
              </a:ext>
            </a:extLst>
          </p:cNvPr>
          <p:cNvSpPr/>
          <p:nvPr/>
        </p:nvSpPr>
        <p:spPr>
          <a:xfrm rot="2354726">
            <a:off x="7092560" y="4158749"/>
            <a:ext cx="648182" cy="1466601"/>
          </a:xfrm>
          <a:prstGeom prst="down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048472F-8FCD-4B80-88F5-D5795B7A1B7E}"/>
              </a:ext>
            </a:extLst>
          </p:cNvPr>
          <p:cNvSpPr txBox="1"/>
          <p:nvPr/>
        </p:nvSpPr>
        <p:spPr>
          <a:xfrm>
            <a:off x="86700" y="6532832"/>
            <a:ext cx="314510" cy="307777"/>
          </a:xfrm>
          <a:prstGeom prst="rect">
            <a:avLst/>
          </a:prstGeom>
          <a:noFill/>
        </p:spPr>
        <p:txBody>
          <a:bodyPr wrap="none" rtlCol="0">
            <a:spAutoFit/>
          </a:bodyPr>
          <a:lstStyle/>
          <a:p>
            <a:r>
              <a:rPr lang="en-US" dirty="0"/>
              <a:t>C</a:t>
            </a:r>
          </a:p>
        </p:txBody>
      </p:sp>
    </p:spTree>
    <p:extLst>
      <p:ext uri="{BB962C8B-B14F-4D97-AF65-F5344CB8AC3E}">
        <p14:creationId xmlns:p14="http://schemas.microsoft.com/office/powerpoint/2010/main" val="115061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xit" presetSubtype="0" fill="hold" grpId="1"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F0"/>
                </a:solidFill>
              </a:rPr>
              <a:t>Mobile Application Flow Chart</a:t>
            </a:r>
          </a:p>
        </p:txBody>
      </p:sp>
      <p:pic>
        <p:nvPicPr>
          <p:cNvPr id="4" name="picture" descr="C:\Users\chris\AppData\Local\Microsoft\Windows\INetCache\Content.Word\Untitled Diagram.png"/>
          <p:cNvPicPr/>
          <p:nvPr/>
        </p:nvPicPr>
        <p:blipFill>
          <a:blip r:embed="rId2">
            <a:extLst>
              <a:ext uri="{28A0092B-C50C-407E-A947-70E740481C1C}">
                <a14:useLocalDpi xmlns:a14="http://schemas.microsoft.com/office/drawing/2010/main" val="0"/>
              </a:ext>
            </a:extLst>
          </a:blip>
          <a:stretch>
            <a:fillRect/>
          </a:stretch>
        </p:blipFill>
        <p:spPr>
          <a:xfrm>
            <a:off x="1990725" y="1033780"/>
            <a:ext cx="5162550" cy="5302250"/>
          </a:xfrm>
          <a:prstGeom prst="rect">
            <a:avLst/>
          </a:prstGeom>
        </p:spPr>
      </p:pic>
      <p:sp>
        <p:nvSpPr>
          <p:cNvPr id="5" name="TextBox 4">
            <a:extLst>
              <a:ext uri="{FF2B5EF4-FFF2-40B4-BE49-F238E27FC236}">
                <a16:creationId xmlns:a16="http://schemas.microsoft.com/office/drawing/2014/main" id="{2CD3188E-5A5B-4B31-B6B7-7E7B6872D69B}"/>
              </a:ext>
            </a:extLst>
          </p:cNvPr>
          <p:cNvSpPr txBox="1"/>
          <p:nvPr/>
        </p:nvSpPr>
        <p:spPr>
          <a:xfrm>
            <a:off x="86700" y="6532832"/>
            <a:ext cx="314510" cy="307777"/>
          </a:xfrm>
          <a:prstGeom prst="rect">
            <a:avLst/>
          </a:prstGeom>
          <a:noFill/>
        </p:spPr>
        <p:txBody>
          <a:bodyPr wrap="none" rtlCol="0">
            <a:spAutoFit/>
          </a:bodyPr>
          <a:lstStyle/>
          <a:p>
            <a:r>
              <a:rPr lang="en-US" dirty="0"/>
              <a:t>C</a:t>
            </a:r>
          </a:p>
        </p:txBody>
      </p:sp>
    </p:spTree>
    <p:extLst>
      <p:ext uri="{BB962C8B-B14F-4D97-AF65-F5344CB8AC3E}">
        <p14:creationId xmlns:p14="http://schemas.microsoft.com/office/powerpoint/2010/main" val="19866574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F0"/>
                </a:solidFill>
              </a:rPr>
              <a:t>Android vs iPhone</a:t>
            </a:r>
          </a:p>
        </p:txBody>
      </p:sp>
      <p:sp>
        <p:nvSpPr>
          <p:cNvPr id="3" name="Text Placeholder 2"/>
          <p:cNvSpPr>
            <a:spLocks noGrp="1"/>
          </p:cNvSpPr>
          <p:nvPr>
            <p:ph type="body" idx="1"/>
          </p:nvPr>
        </p:nvSpPr>
        <p:spPr>
          <a:xfrm>
            <a:off x="149475" y="1986575"/>
            <a:ext cx="3306900" cy="4967700"/>
          </a:xfrm>
        </p:spPr>
        <p:txBody>
          <a:bodyPr/>
          <a:lstStyle/>
          <a:p>
            <a:r>
              <a:rPr lang="en-US" dirty="0"/>
              <a:t>Side Loading Developer Apps</a:t>
            </a:r>
          </a:p>
          <a:p>
            <a:r>
              <a:rPr lang="en-US" dirty="0"/>
              <a:t>Android Free</a:t>
            </a:r>
          </a:p>
          <a:p>
            <a:r>
              <a:rPr lang="en-US" dirty="0"/>
              <a:t>Apple “</a:t>
            </a:r>
            <a:r>
              <a:rPr lang="en-US" dirty="0" err="1"/>
              <a:t>MFi</a:t>
            </a:r>
            <a:r>
              <a:rPr lang="en-US" dirty="0"/>
              <a:t> Verified Bluetooth”</a:t>
            </a:r>
          </a:p>
          <a:p>
            <a:r>
              <a:rPr lang="en-US" dirty="0" err="1"/>
              <a:t>Xcode</a:t>
            </a:r>
            <a:r>
              <a:rPr lang="en-US" dirty="0"/>
              <a:t> / iOS updates constant</a:t>
            </a:r>
          </a:p>
        </p:txBody>
      </p:sp>
      <p:pic>
        <p:nvPicPr>
          <p:cNvPr id="5" name="Picture 4">
            <a:extLst>
              <a:ext uri="{FF2B5EF4-FFF2-40B4-BE49-F238E27FC236}">
                <a16:creationId xmlns:a16="http://schemas.microsoft.com/office/drawing/2014/main" id="{9133BB9F-24EA-4699-89B8-5E2B39397FAF}"/>
              </a:ext>
            </a:extLst>
          </p:cNvPr>
          <p:cNvPicPr>
            <a:picLocks noChangeAspect="1"/>
          </p:cNvPicPr>
          <p:nvPr/>
        </p:nvPicPr>
        <p:blipFill>
          <a:blip r:embed="rId2"/>
          <a:stretch>
            <a:fillRect/>
          </a:stretch>
        </p:blipFill>
        <p:spPr>
          <a:xfrm>
            <a:off x="3456375" y="1986575"/>
            <a:ext cx="5124947" cy="2884849"/>
          </a:xfrm>
          <a:prstGeom prst="rect">
            <a:avLst/>
          </a:prstGeom>
        </p:spPr>
      </p:pic>
      <p:sp>
        <p:nvSpPr>
          <p:cNvPr id="6" name="TextBox 5">
            <a:extLst>
              <a:ext uri="{FF2B5EF4-FFF2-40B4-BE49-F238E27FC236}">
                <a16:creationId xmlns:a16="http://schemas.microsoft.com/office/drawing/2014/main" id="{DD8B8F6B-9CED-43CC-BFB7-44AE1E6C0362}"/>
              </a:ext>
            </a:extLst>
          </p:cNvPr>
          <p:cNvSpPr txBox="1"/>
          <p:nvPr/>
        </p:nvSpPr>
        <p:spPr>
          <a:xfrm>
            <a:off x="86700" y="6532832"/>
            <a:ext cx="333746" cy="307777"/>
          </a:xfrm>
          <a:prstGeom prst="rect">
            <a:avLst/>
          </a:prstGeom>
          <a:noFill/>
        </p:spPr>
        <p:txBody>
          <a:bodyPr wrap="none" rtlCol="0">
            <a:spAutoFit/>
          </a:bodyPr>
          <a:lstStyle/>
          <a:p>
            <a:r>
              <a:rPr lang="en-US" dirty="0"/>
              <a:t>M</a:t>
            </a:r>
          </a:p>
        </p:txBody>
      </p:sp>
    </p:spTree>
    <p:extLst>
      <p:ext uri="{BB962C8B-B14F-4D97-AF65-F5344CB8AC3E}">
        <p14:creationId xmlns:p14="http://schemas.microsoft.com/office/powerpoint/2010/main" val="5453788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231800" y="2334469"/>
            <a:ext cx="6680400" cy="2189061"/>
          </a:xfrm>
        </p:spPr>
        <p:txBody>
          <a:bodyPr/>
          <a:lstStyle/>
          <a:p>
            <a:r>
              <a:rPr lang="en-US" b="1" dirty="0">
                <a:solidFill>
                  <a:srgbClr val="2E3037"/>
                </a:solidFill>
              </a:rPr>
              <a:t>Design Rationale</a:t>
            </a:r>
          </a:p>
        </p:txBody>
      </p:sp>
      <p:sp>
        <p:nvSpPr>
          <p:cNvPr id="3" name="TextBox 2">
            <a:extLst>
              <a:ext uri="{FF2B5EF4-FFF2-40B4-BE49-F238E27FC236}">
                <a16:creationId xmlns:a16="http://schemas.microsoft.com/office/drawing/2014/main" id="{3456C747-7AE2-4DFB-9952-6DF0E8AC453C}"/>
              </a:ext>
            </a:extLst>
          </p:cNvPr>
          <p:cNvSpPr txBox="1"/>
          <p:nvPr/>
        </p:nvSpPr>
        <p:spPr>
          <a:xfrm>
            <a:off x="86700" y="6532832"/>
            <a:ext cx="333746" cy="307777"/>
          </a:xfrm>
          <a:prstGeom prst="rect">
            <a:avLst/>
          </a:prstGeom>
          <a:noFill/>
        </p:spPr>
        <p:txBody>
          <a:bodyPr wrap="none" rtlCol="0">
            <a:spAutoFit/>
          </a:bodyPr>
          <a:lstStyle/>
          <a:p>
            <a:r>
              <a:rPr lang="en-US" dirty="0">
                <a:solidFill>
                  <a:schemeClr val="bg1"/>
                </a:solidFill>
              </a:rPr>
              <a:t>M</a:t>
            </a:r>
          </a:p>
        </p:txBody>
      </p:sp>
    </p:spTree>
    <p:extLst>
      <p:ext uri="{BB962C8B-B14F-4D97-AF65-F5344CB8AC3E}">
        <p14:creationId xmlns:p14="http://schemas.microsoft.com/office/powerpoint/2010/main" val="34231731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60CBD-DA85-2E4F-8296-46146722FC69}"/>
              </a:ext>
            </a:extLst>
          </p:cNvPr>
          <p:cNvSpPr>
            <a:spLocks noGrp="1"/>
          </p:cNvSpPr>
          <p:nvPr>
            <p:ph type="title"/>
          </p:nvPr>
        </p:nvSpPr>
        <p:spPr/>
        <p:txBody>
          <a:bodyPr>
            <a:normAutofit/>
          </a:bodyPr>
          <a:lstStyle/>
          <a:p>
            <a:r>
              <a:rPr lang="en-US" b="1" dirty="0">
                <a:solidFill>
                  <a:srgbClr val="00B0F0"/>
                </a:solidFill>
              </a:rPr>
              <a:t>Decisions: MCU</a:t>
            </a:r>
          </a:p>
        </p:txBody>
      </p:sp>
      <p:sp>
        <p:nvSpPr>
          <p:cNvPr id="3" name="Content Placeholder 2">
            <a:extLst>
              <a:ext uri="{FF2B5EF4-FFF2-40B4-BE49-F238E27FC236}">
                <a16:creationId xmlns:a16="http://schemas.microsoft.com/office/drawing/2014/main" id="{4D02912B-7E61-ED41-9A43-718018B36D55}"/>
              </a:ext>
            </a:extLst>
          </p:cNvPr>
          <p:cNvSpPr>
            <a:spLocks noGrp="1"/>
          </p:cNvSpPr>
          <p:nvPr>
            <p:ph type="body" idx="1"/>
          </p:nvPr>
        </p:nvSpPr>
        <p:spPr/>
        <p:txBody>
          <a:bodyPr>
            <a:normAutofit/>
          </a:bodyPr>
          <a:lstStyle/>
          <a:p>
            <a:r>
              <a:rPr lang="en-US" dirty="0"/>
              <a:t>Prototyped with Atmel ATmega2560</a:t>
            </a:r>
          </a:p>
          <a:p>
            <a:r>
              <a:rPr lang="en-US" dirty="0"/>
              <a:t>50 No Connect Data Pins (2560)</a:t>
            </a:r>
          </a:p>
          <a:p>
            <a:r>
              <a:rPr lang="en-US" dirty="0"/>
              <a:t>$15 v $1</a:t>
            </a:r>
          </a:p>
          <a:p>
            <a:r>
              <a:rPr lang="en-US" dirty="0"/>
              <a:t>1 v 2 UART</a:t>
            </a:r>
          </a:p>
          <a:p>
            <a:r>
              <a:rPr lang="en-US" dirty="0"/>
              <a:t>ISP v USB</a:t>
            </a:r>
          </a:p>
          <a:p>
            <a:r>
              <a:rPr lang="en-US" dirty="0"/>
              <a:t># pins to solder</a:t>
            </a:r>
          </a:p>
          <a:p>
            <a:r>
              <a:rPr lang="en-US" dirty="0"/>
              <a:t>3 analog pins (+2 on new 328-PB)</a:t>
            </a:r>
          </a:p>
          <a:p>
            <a:r>
              <a:rPr lang="en-US" dirty="0"/>
              <a:t>Bootloaders</a:t>
            </a:r>
          </a:p>
          <a:p>
            <a:endParaRPr lang="en-US" dirty="0"/>
          </a:p>
          <a:p>
            <a:endParaRPr lang="en-US" dirty="0"/>
          </a:p>
          <a:p>
            <a:endParaRPr lang="en-US" dirty="0"/>
          </a:p>
        </p:txBody>
      </p:sp>
      <p:graphicFrame>
        <p:nvGraphicFramePr>
          <p:cNvPr id="4" name="Table 3">
            <a:extLst>
              <a:ext uri="{FF2B5EF4-FFF2-40B4-BE49-F238E27FC236}">
                <a16:creationId xmlns:a16="http://schemas.microsoft.com/office/drawing/2014/main" id="{203BEF41-09F7-1C4C-B1C9-A14782EC64A2}"/>
              </a:ext>
            </a:extLst>
          </p:cNvPr>
          <p:cNvGraphicFramePr>
            <a:graphicFrameLocks noGrp="1"/>
          </p:cNvGraphicFramePr>
          <p:nvPr>
            <p:extLst>
              <p:ext uri="{D42A27DB-BD31-4B8C-83A1-F6EECF244321}">
                <p14:modId xmlns:p14="http://schemas.microsoft.com/office/powerpoint/2010/main" val="1130890302"/>
              </p:ext>
            </p:extLst>
          </p:nvPr>
        </p:nvGraphicFramePr>
        <p:xfrm>
          <a:off x="3773714" y="2583180"/>
          <a:ext cx="4542972" cy="1691640"/>
        </p:xfrm>
        <a:graphic>
          <a:graphicData uri="http://schemas.openxmlformats.org/drawingml/2006/table">
            <a:tbl>
              <a:tblPr firstRow="1" bandRow="1">
                <a:tableStyleId>{284E427A-3D55-4303-BF80-6455036E1DE7}</a:tableStyleId>
              </a:tblPr>
              <a:tblGrid>
                <a:gridCol w="1135743">
                  <a:extLst>
                    <a:ext uri="{9D8B030D-6E8A-4147-A177-3AD203B41FA5}">
                      <a16:colId xmlns:a16="http://schemas.microsoft.com/office/drawing/2014/main" val="3775077142"/>
                    </a:ext>
                  </a:extLst>
                </a:gridCol>
                <a:gridCol w="1135743">
                  <a:extLst>
                    <a:ext uri="{9D8B030D-6E8A-4147-A177-3AD203B41FA5}">
                      <a16:colId xmlns:a16="http://schemas.microsoft.com/office/drawing/2014/main" val="4224504871"/>
                    </a:ext>
                  </a:extLst>
                </a:gridCol>
                <a:gridCol w="1396657">
                  <a:extLst>
                    <a:ext uri="{9D8B030D-6E8A-4147-A177-3AD203B41FA5}">
                      <a16:colId xmlns:a16="http://schemas.microsoft.com/office/drawing/2014/main" val="3647910509"/>
                    </a:ext>
                  </a:extLst>
                </a:gridCol>
                <a:gridCol w="874829">
                  <a:extLst>
                    <a:ext uri="{9D8B030D-6E8A-4147-A177-3AD203B41FA5}">
                      <a16:colId xmlns:a16="http://schemas.microsoft.com/office/drawing/2014/main" val="1088696382"/>
                    </a:ext>
                  </a:extLst>
                </a:gridCol>
              </a:tblGrid>
              <a:tr h="370840">
                <a:tc>
                  <a:txBody>
                    <a:bodyPr/>
                    <a:lstStyle/>
                    <a:p>
                      <a:r>
                        <a:rPr lang="en-US" sz="1600" baseline="0" dirty="0"/>
                        <a:t>MCU</a:t>
                      </a:r>
                    </a:p>
                    <a:p>
                      <a:r>
                        <a:rPr lang="en-US" sz="1600" b="1" baseline="0" dirty="0"/>
                        <a:t>(</a:t>
                      </a:r>
                      <a:r>
                        <a:rPr lang="en-US" sz="1600" b="1" baseline="0" dirty="0" err="1"/>
                        <a:t>ATmega</a:t>
                      </a:r>
                      <a:r>
                        <a:rPr lang="en-US" sz="1600" b="1" baseline="0" dirty="0"/>
                        <a:t>)</a:t>
                      </a:r>
                    </a:p>
                  </a:txBody>
                  <a:tcPr/>
                </a:tc>
                <a:tc>
                  <a:txBody>
                    <a:bodyPr/>
                    <a:lstStyle/>
                    <a:p>
                      <a:r>
                        <a:rPr lang="en-US" sz="1600" baseline="0" dirty="0"/>
                        <a:t>Analog Pins</a:t>
                      </a:r>
                      <a:endParaRPr lang="en-US" sz="1600" b="1" baseline="0" dirty="0"/>
                    </a:p>
                  </a:txBody>
                  <a:tcPr/>
                </a:tc>
                <a:tc>
                  <a:txBody>
                    <a:bodyPr/>
                    <a:lstStyle/>
                    <a:p>
                      <a:r>
                        <a:rPr lang="en-US" sz="1600" baseline="0" dirty="0"/>
                        <a:t>Digital Pins</a:t>
                      </a:r>
                      <a:endParaRPr lang="en-US" sz="1600" b="1" baseline="0" dirty="0"/>
                    </a:p>
                  </a:txBody>
                  <a:tcPr/>
                </a:tc>
                <a:tc>
                  <a:txBody>
                    <a:bodyPr/>
                    <a:lstStyle/>
                    <a:p>
                      <a:r>
                        <a:rPr lang="en-US" sz="1600" baseline="0" dirty="0"/>
                        <a:t>UART</a:t>
                      </a:r>
                      <a:endParaRPr lang="en-US" sz="1600" b="1" baseline="0" dirty="0"/>
                    </a:p>
                  </a:txBody>
                  <a:tcPr/>
                </a:tc>
                <a:extLst>
                  <a:ext uri="{0D108BD9-81ED-4DB2-BD59-A6C34878D82A}">
                    <a16:rowId xmlns:a16="http://schemas.microsoft.com/office/drawing/2014/main" val="722621458"/>
                  </a:ext>
                </a:extLst>
              </a:tr>
              <a:tr h="370840">
                <a:tc>
                  <a:txBody>
                    <a:bodyPr/>
                    <a:lstStyle/>
                    <a:p>
                      <a:r>
                        <a:rPr lang="en-US" sz="1600" baseline="0" dirty="0"/>
                        <a:t>2560</a:t>
                      </a:r>
                      <a:endParaRPr lang="en-US" sz="1600" b="1" baseline="0" dirty="0"/>
                    </a:p>
                  </a:txBody>
                  <a:tcPr/>
                </a:tc>
                <a:tc>
                  <a:txBody>
                    <a:bodyPr/>
                    <a:lstStyle/>
                    <a:p>
                      <a:r>
                        <a:rPr lang="en-US" sz="1600" baseline="0" dirty="0"/>
                        <a:t>8</a:t>
                      </a:r>
                      <a:endParaRPr lang="en-US" sz="1600" b="1" baseline="0" dirty="0"/>
                    </a:p>
                  </a:txBody>
                  <a:tcPr/>
                </a:tc>
                <a:tc>
                  <a:txBody>
                    <a:bodyPr/>
                    <a:lstStyle/>
                    <a:p>
                      <a:r>
                        <a:rPr lang="en-US" sz="1600" baseline="0" dirty="0"/>
                        <a:t>50</a:t>
                      </a:r>
                      <a:endParaRPr lang="en-US" sz="1600" b="1" baseline="0" dirty="0"/>
                    </a:p>
                  </a:txBody>
                  <a:tcPr/>
                </a:tc>
                <a:tc>
                  <a:txBody>
                    <a:bodyPr/>
                    <a:lstStyle/>
                    <a:p>
                      <a:r>
                        <a:rPr lang="en-US" sz="1600" baseline="0" dirty="0"/>
                        <a:t>4</a:t>
                      </a:r>
                      <a:endParaRPr lang="en-US" sz="1600" b="1" baseline="0" dirty="0"/>
                    </a:p>
                  </a:txBody>
                  <a:tcPr/>
                </a:tc>
                <a:extLst>
                  <a:ext uri="{0D108BD9-81ED-4DB2-BD59-A6C34878D82A}">
                    <a16:rowId xmlns:a16="http://schemas.microsoft.com/office/drawing/2014/main" val="4178559772"/>
                  </a:ext>
                </a:extLst>
              </a:tr>
              <a:tr h="370840">
                <a:tc>
                  <a:txBody>
                    <a:bodyPr/>
                    <a:lstStyle/>
                    <a:p>
                      <a:r>
                        <a:rPr lang="en-US" sz="1600" baseline="0" dirty="0"/>
                        <a:t>328-P</a:t>
                      </a:r>
                      <a:endParaRPr lang="en-US" sz="1600" b="1" baseline="0" dirty="0"/>
                    </a:p>
                  </a:txBody>
                  <a:tcPr/>
                </a:tc>
                <a:tc>
                  <a:txBody>
                    <a:bodyPr/>
                    <a:lstStyle/>
                    <a:p>
                      <a:r>
                        <a:rPr lang="en-US" sz="1600" baseline="0" dirty="0"/>
                        <a:t>6</a:t>
                      </a:r>
                      <a:endParaRPr lang="en-US" sz="1600" b="1" baseline="0" dirty="0"/>
                    </a:p>
                  </a:txBody>
                  <a:tcPr/>
                </a:tc>
                <a:tc>
                  <a:txBody>
                    <a:bodyPr/>
                    <a:lstStyle/>
                    <a:p>
                      <a:r>
                        <a:rPr lang="en-US" sz="1600" baseline="0" dirty="0"/>
                        <a:t>14</a:t>
                      </a:r>
                      <a:endParaRPr lang="en-US" sz="1600" b="1" baseline="0" dirty="0"/>
                    </a:p>
                  </a:txBody>
                  <a:tcPr/>
                </a:tc>
                <a:tc>
                  <a:txBody>
                    <a:bodyPr/>
                    <a:lstStyle/>
                    <a:p>
                      <a:r>
                        <a:rPr lang="en-US" sz="1600" baseline="0" dirty="0"/>
                        <a:t>1</a:t>
                      </a:r>
                      <a:endParaRPr lang="en-US" sz="1600" b="1" baseline="0" dirty="0"/>
                    </a:p>
                  </a:txBody>
                  <a:tcPr/>
                </a:tc>
                <a:extLst>
                  <a:ext uri="{0D108BD9-81ED-4DB2-BD59-A6C34878D82A}">
                    <a16:rowId xmlns:a16="http://schemas.microsoft.com/office/drawing/2014/main" val="3199630035"/>
                  </a:ext>
                </a:extLst>
              </a:tr>
              <a:tr h="370840">
                <a:tc>
                  <a:txBody>
                    <a:bodyPr/>
                    <a:lstStyle/>
                    <a:p>
                      <a:r>
                        <a:rPr lang="en-US" sz="1600" b="1" baseline="0" dirty="0"/>
                        <a:t>328-PB</a:t>
                      </a:r>
                    </a:p>
                  </a:txBody>
                  <a:tcPr/>
                </a:tc>
                <a:tc>
                  <a:txBody>
                    <a:bodyPr/>
                    <a:lstStyle/>
                    <a:p>
                      <a:r>
                        <a:rPr lang="en-US" sz="1600" b="1" baseline="0" dirty="0"/>
                        <a:t>8</a:t>
                      </a:r>
                    </a:p>
                  </a:txBody>
                  <a:tcPr/>
                </a:tc>
                <a:tc>
                  <a:txBody>
                    <a:bodyPr/>
                    <a:lstStyle/>
                    <a:p>
                      <a:r>
                        <a:rPr lang="en-US" sz="1600" b="1" baseline="0" dirty="0"/>
                        <a:t>18</a:t>
                      </a:r>
                    </a:p>
                  </a:txBody>
                  <a:tcPr/>
                </a:tc>
                <a:tc>
                  <a:txBody>
                    <a:bodyPr/>
                    <a:lstStyle/>
                    <a:p>
                      <a:r>
                        <a:rPr lang="en-US" sz="1600" b="1" baseline="0" dirty="0"/>
                        <a:t>2</a:t>
                      </a:r>
                    </a:p>
                  </a:txBody>
                  <a:tcPr/>
                </a:tc>
                <a:extLst>
                  <a:ext uri="{0D108BD9-81ED-4DB2-BD59-A6C34878D82A}">
                    <a16:rowId xmlns:a16="http://schemas.microsoft.com/office/drawing/2014/main" val="2520284691"/>
                  </a:ext>
                </a:extLst>
              </a:tr>
            </a:tbl>
          </a:graphicData>
        </a:graphic>
      </p:graphicFrame>
      <p:sp>
        <p:nvSpPr>
          <p:cNvPr id="6" name="TextBox 5">
            <a:extLst>
              <a:ext uri="{FF2B5EF4-FFF2-40B4-BE49-F238E27FC236}">
                <a16:creationId xmlns:a16="http://schemas.microsoft.com/office/drawing/2014/main" id="{6BF72C04-4377-412E-A709-D0C33CC4B6BC}"/>
              </a:ext>
            </a:extLst>
          </p:cNvPr>
          <p:cNvSpPr txBox="1"/>
          <p:nvPr/>
        </p:nvSpPr>
        <p:spPr>
          <a:xfrm>
            <a:off x="86700" y="6532832"/>
            <a:ext cx="333746" cy="307777"/>
          </a:xfrm>
          <a:prstGeom prst="rect">
            <a:avLst/>
          </a:prstGeom>
          <a:noFill/>
        </p:spPr>
        <p:txBody>
          <a:bodyPr wrap="none" rtlCol="0">
            <a:spAutoFit/>
          </a:bodyPr>
          <a:lstStyle/>
          <a:p>
            <a:r>
              <a:rPr lang="en-US" dirty="0"/>
              <a:t>M</a:t>
            </a:r>
          </a:p>
        </p:txBody>
      </p:sp>
    </p:spTree>
    <p:extLst>
      <p:ext uri="{BB962C8B-B14F-4D97-AF65-F5344CB8AC3E}">
        <p14:creationId xmlns:p14="http://schemas.microsoft.com/office/powerpoint/2010/main" val="39237963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60CBD-DA85-2E4F-8296-46146722FC69}"/>
              </a:ext>
            </a:extLst>
          </p:cNvPr>
          <p:cNvSpPr>
            <a:spLocks noGrp="1"/>
          </p:cNvSpPr>
          <p:nvPr>
            <p:ph type="title"/>
          </p:nvPr>
        </p:nvSpPr>
        <p:spPr/>
        <p:txBody>
          <a:bodyPr>
            <a:normAutofit/>
          </a:bodyPr>
          <a:lstStyle/>
          <a:p>
            <a:r>
              <a:rPr lang="en-US" b="1" dirty="0">
                <a:solidFill>
                  <a:srgbClr val="00B0F0"/>
                </a:solidFill>
              </a:rPr>
              <a:t>Decisions:  MCU / Subsystem Voltages</a:t>
            </a:r>
          </a:p>
        </p:txBody>
      </p:sp>
      <p:sp>
        <p:nvSpPr>
          <p:cNvPr id="3" name="Content Placeholder 2">
            <a:extLst>
              <a:ext uri="{FF2B5EF4-FFF2-40B4-BE49-F238E27FC236}">
                <a16:creationId xmlns:a16="http://schemas.microsoft.com/office/drawing/2014/main" id="{4D02912B-7E61-ED41-9A43-718018B36D55}"/>
              </a:ext>
            </a:extLst>
          </p:cNvPr>
          <p:cNvSpPr>
            <a:spLocks noGrp="1"/>
          </p:cNvSpPr>
          <p:nvPr>
            <p:ph type="body" idx="1"/>
          </p:nvPr>
        </p:nvSpPr>
        <p:spPr>
          <a:xfrm>
            <a:off x="0" y="1431471"/>
            <a:ext cx="6440011" cy="4967700"/>
          </a:xfrm>
        </p:spPr>
        <p:txBody>
          <a:bodyPr>
            <a:normAutofit/>
          </a:bodyPr>
          <a:lstStyle/>
          <a:p>
            <a:r>
              <a:rPr lang="en-US" sz="2400" dirty="0"/>
              <a:t>Prototyped with 5V (exception BT)</a:t>
            </a:r>
          </a:p>
          <a:p>
            <a:r>
              <a:rPr lang="en-US" sz="2400" dirty="0"/>
              <a:t>PCB version 1 was 3.3V</a:t>
            </a:r>
          </a:p>
          <a:p>
            <a:r>
              <a:rPr lang="en-US" sz="2400" dirty="0"/>
              <a:t>Most components logic high of 3.3 V or less.</a:t>
            </a:r>
          </a:p>
          <a:p>
            <a:r>
              <a:rPr lang="en-US" sz="2400" dirty="0"/>
              <a:t>WS2812B LEDs required 5V and 16 MHz CPU</a:t>
            </a:r>
          </a:p>
          <a:p>
            <a:r>
              <a:rPr lang="en-US" sz="2400" dirty="0"/>
              <a:t>3.3 V = Down-clocked to 8MHz… (sold as special package), 16 MHz = brownout</a:t>
            </a:r>
          </a:p>
          <a:p>
            <a:r>
              <a:rPr lang="en-US" sz="2400" dirty="0"/>
              <a:t>Went with 5V and LL-shifter for BT</a:t>
            </a:r>
          </a:p>
          <a:p>
            <a:endParaRPr lang="en-US" dirty="0"/>
          </a:p>
        </p:txBody>
      </p:sp>
      <p:sp>
        <p:nvSpPr>
          <p:cNvPr id="4" name="TextBox 3">
            <a:extLst>
              <a:ext uri="{FF2B5EF4-FFF2-40B4-BE49-F238E27FC236}">
                <a16:creationId xmlns:a16="http://schemas.microsoft.com/office/drawing/2014/main" id="{BEB63CC4-0516-4F3E-AB21-C6802789A3BC}"/>
              </a:ext>
            </a:extLst>
          </p:cNvPr>
          <p:cNvSpPr txBox="1"/>
          <p:nvPr/>
        </p:nvSpPr>
        <p:spPr>
          <a:xfrm>
            <a:off x="86700" y="6532832"/>
            <a:ext cx="333746" cy="307777"/>
          </a:xfrm>
          <a:prstGeom prst="rect">
            <a:avLst/>
          </a:prstGeom>
          <a:noFill/>
        </p:spPr>
        <p:txBody>
          <a:bodyPr wrap="none" rtlCol="0">
            <a:spAutoFit/>
          </a:bodyPr>
          <a:lstStyle/>
          <a:p>
            <a:r>
              <a:rPr lang="en-US" dirty="0"/>
              <a:t>M</a:t>
            </a:r>
          </a:p>
        </p:txBody>
      </p:sp>
    </p:spTree>
    <p:extLst>
      <p:ext uri="{BB962C8B-B14F-4D97-AF65-F5344CB8AC3E}">
        <p14:creationId xmlns:p14="http://schemas.microsoft.com/office/powerpoint/2010/main" val="20135640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60CBD-DA85-2E4F-8296-46146722FC69}"/>
              </a:ext>
            </a:extLst>
          </p:cNvPr>
          <p:cNvSpPr>
            <a:spLocks noGrp="1"/>
          </p:cNvSpPr>
          <p:nvPr>
            <p:ph type="title"/>
          </p:nvPr>
        </p:nvSpPr>
        <p:spPr/>
        <p:txBody>
          <a:bodyPr>
            <a:normAutofit/>
          </a:bodyPr>
          <a:lstStyle/>
          <a:p>
            <a:r>
              <a:rPr lang="en-US" b="1" dirty="0">
                <a:solidFill>
                  <a:srgbClr val="00B0F0"/>
                </a:solidFill>
              </a:rPr>
              <a:t>Decisions: Which LCD Type?</a:t>
            </a:r>
          </a:p>
        </p:txBody>
      </p:sp>
      <p:sp>
        <p:nvSpPr>
          <p:cNvPr id="3" name="Content Placeholder 2">
            <a:extLst>
              <a:ext uri="{FF2B5EF4-FFF2-40B4-BE49-F238E27FC236}">
                <a16:creationId xmlns:a16="http://schemas.microsoft.com/office/drawing/2014/main" id="{4D02912B-7E61-ED41-9A43-718018B36D55}"/>
              </a:ext>
            </a:extLst>
          </p:cNvPr>
          <p:cNvSpPr>
            <a:spLocks noGrp="1"/>
          </p:cNvSpPr>
          <p:nvPr>
            <p:ph type="body" idx="1"/>
          </p:nvPr>
        </p:nvSpPr>
        <p:spPr>
          <a:xfrm>
            <a:off x="149475" y="1155700"/>
            <a:ext cx="2556018" cy="4967700"/>
          </a:xfrm>
        </p:spPr>
        <p:txBody>
          <a:bodyPr>
            <a:normAutofit fontScale="92500" lnSpcReduction="20000"/>
          </a:bodyPr>
          <a:lstStyle/>
          <a:p>
            <a:r>
              <a:rPr lang="en-US" dirty="0"/>
              <a:t>Considered TFT LCD but needs more robust hardware to drive pixels</a:t>
            </a:r>
          </a:p>
          <a:p>
            <a:r>
              <a:rPr lang="en-US" dirty="0"/>
              <a:t>OLED looks nice but is more expensive, also life expectancy is lower</a:t>
            </a:r>
          </a:p>
          <a:p>
            <a:r>
              <a:rPr lang="en-US" dirty="0"/>
              <a:t>LED Matrix was too big and not high enough resolution</a:t>
            </a:r>
          </a:p>
          <a:p>
            <a:r>
              <a:rPr lang="en-US" dirty="0"/>
              <a:t>Realization that a simple character display was plenty adequate</a:t>
            </a:r>
          </a:p>
          <a:p>
            <a:pPr marL="63500" indent="0">
              <a:buNone/>
            </a:pPr>
            <a:endParaRPr lang="en-US" dirty="0"/>
          </a:p>
        </p:txBody>
      </p:sp>
      <p:graphicFrame>
        <p:nvGraphicFramePr>
          <p:cNvPr id="2" name="Table 1">
            <a:extLst>
              <a:ext uri="{FF2B5EF4-FFF2-40B4-BE49-F238E27FC236}">
                <a16:creationId xmlns:a16="http://schemas.microsoft.com/office/drawing/2014/main" id="{93D6CABE-1669-4C8B-9E13-998B47C51442}"/>
              </a:ext>
            </a:extLst>
          </p:cNvPr>
          <p:cNvGraphicFramePr>
            <a:graphicFrameLocks noGrp="1"/>
          </p:cNvGraphicFramePr>
          <p:nvPr>
            <p:extLst>
              <p:ext uri="{D42A27DB-BD31-4B8C-83A1-F6EECF244321}">
                <p14:modId xmlns:p14="http://schemas.microsoft.com/office/powerpoint/2010/main" val="3339203164"/>
              </p:ext>
            </p:extLst>
          </p:nvPr>
        </p:nvGraphicFramePr>
        <p:xfrm>
          <a:off x="2705493" y="1263193"/>
          <a:ext cx="6079694" cy="5033903"/>
        </p:xfrm>
        <a:graphic>
          <a:graphicData uri="http://schemas.openxmlformats.org/drawingml/2006/table">
            <a:tbl>
              <a:tblPr bandRow="1">
                <a:tableStyleId>{284E427A-3D55-4303-BF80-6455036E1DE7}</a:tableStyleId>
              </a:tblPr>
              <a:tblGrid>
                <a:gridCol w="1380788">
                  <a:extLst>
                    <a:ext uri="{9D8B030D-6E8A-4147-A177-3AD203B41FA5}">
                      <a16:colId xmlns:a16="http://schemas.microsoft.com/office/drawing/2014/main" val="2799726990"/>
                    </a:ext>
                  </a:extLst>
                </a:gridCol>
                <a:gridCol w="1238483">
                  <a:extLst>
                    <a:ext uri="{9D8B030D-6E8A-4147-A177-3AD203B41FA5}">
                      <a16:colId xmlns:a16="http://schemas.microsoft.com/office/drawing/2014/main" val="2295070457"/>
                    </a:ext>
                  </a:extLst>
                </a:gridCol>
                <a:gridCol w="1244823">
                  <a:extLst>
                    <a:ext uri="{9D8B030D-6E8A-4147-A177-3AD203B41FA5}">
                      <a16:colId xmlns:a16="http://schemas.microsoft.com/office/drawing/2014/main" val="1309982776"/>
                    </a:ext>
                  </a:extLst>
                </a:gridCol>
                <a:gridCol w="1115198">
                  <a:extLst>
                    <a:ext uri="{9D8B030D-6E8A-4147-A177-3AD203B41FA5}">
                      <a16:colId xmlns:a16="http://schemas.microsoft.com/office/drawing/2014/main" val="1120247096"/>
                    </a:ext>
                  </a:extLst>
                </a:gridCol>
                <a:gridCol w="1100402">
                  <a:extLst>
                    <a:ext uri="{9D8B030D-6E8A-4147-A177-3AD203B41FA5}">
                      <a16:colId xmlns:a16="http://schemas.microsoft.com/office/drawing/2014/main" val="3031085085"/>
                    </a:ext>
                  </a:extLst>
                </a:gridCol>
              </a:tblGrid>
              <a:tr h="388121">
                <a:tc>
                  <a:txBody>
                    <a:bodyPr/>
                    <a:lstStyle/>
                    <a:p>
                      <a:pPr marL="0" marR="0" algn="ctr">
                        <a:spcBef>
                          <a:spcPts val="0"/>
                        </a:spcBef>
                        <a:spcAft>
                          <a:spcPts val="0"/>
                        </a:spcAft>
                      </a:pPr>
                      <a:r>
                        <a:rPr lang="en-US" sz="1400" u="none" strike="noStrike" cap="none" dirty="0">
                          <a:sym typeface="Arial"/>
                        </a:rPr>
                        <a:t> </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TFT LCD</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OLED</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LED Matrix</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Character LCD</a:t>
                      </a:r>
                      <a:endParaRPr lang="en-US" sz="1400" b="1" i="0" u="none" strike="noStrike" cap="none" dirty="0">
                        <a:solidFill>
                          <a:schemeClr val="lt1"/>
                        </a:solidFill>
                        <a:latin typeface="+mn-lt"/>
                        <a:ea typeface="+mn-ea"/>
                        <a:cs typeface="+mn-cs"/>
                        <a:sym typeface="Arial"/>
                      </a:endParaRPr>
                    </a:p>
                  </a:txBody>
                  <a:tcPr marL="52779" marR="52779" marT="0" marB="0" anchor="ctr"/>
                </a:tc>
                <a:extLst>
                  <a:ext uri="{0D108BD9-81ED-4DB2-BD59-A6C34878D82A}">
                    <a16:rowId xmlns:a16="http://schemas.microsoft.com/office/drawing/2014/main" val="2748235294"/>
                  </a:ext>
                </a:extLst>
              </a:tr>
              <a:tr h="194060">
                <a:tc>
                  <a:txBody>
                    <a:bodyPr/>
                    <a:lstStyle/>
                    <a:p>
                      <a:pPr marL="0" marR="0" algn="just">
                        <a:spcBef>
                          <a:spcPts val="0"/>
                        </a:spcBef>
                        <a:spcAft>
                          <a:spcPts val="0"/>
                        </a:spcAft>
                      </a:pPr>
                      <a:r>
                        <a:rPr lang="en-US" sz="1400" u="none" strike="noStrike" cap="none" dirty="0">
                          <a:sym typeface="Arial"/>
                        </a:rPr>
                        <a:t>Cost</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$49.99</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$23.15</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$24.95</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$14.99</a:t>
                      </a:r>
                      <a:endParaRPr lang="en-US" sz="1400" b="1" i="0" u="none" strike="noStrike" cap="none" dirty="0">
                        <a:solidFill>
                          <a:schemeClr val="lt1"/>
                        </a:solidFill>
                        <a:latin typeface="+mn-lt"/>
                        <a:ea typeface="+mn-ea"/>
                        <a:cs typeface="+mn-cs"/>
                        <a:sym typeface="Arial"/>
                      </a:endParaRPr>
                    </a:p>
                  </a:txBody>
                  <a:tcPr marL="52779" marR="52779" marT="0" marB="0" anchor="ctr"/>
                </a:tc>
                <a:extLst>
                  <a:ext uri="{0D108BD9-81ED-4DB2-BD59-A6C34878D82A}">
                    <a16:rowId xmlns:a16="http://schemas.microsoft.com/office/drawing/2014/main" val="2941110222"/>
                  </a:ext>
                </a:extLst>
              </a:tr>
              <a:tr h="491631">
                <a:tc>
                  <a:txBody>
                    <a:bodyPr/>
                    <a:lstStyle/>
                    <a:p>
                      <a:pPr marL="0" marR="0" algn="just">
                        <a:spcBef>
                          <a:spcPts val="0"/>
                        </a:spcBef>
                        <a:spcAft>
                          <a:spcPts val="0"/>
                        </a:spcAft>
                      </a:pPr>
                      <a:r>
                        <a:rPr lang="en-US" sz="1400" u="none" strike="noStrike" cap="none">
                          <a:sym typeface="Arial"/>
                        </a:rPr>
                        <a:t>Pixel Resolution</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480x272 Pixels</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4x20 Characters</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16x32 LED Matrix</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4x20 Characters</a:t>
                      </a:r>
                      <a:endParaRPr lang="en-US" sz="1400" b="1" i="0" u="none" strike="noStrike" cap="none">
                        <a:solidFill>
                          <a:schemeClr val="lt1"/>
                        </a:solidFill>
                        <a:latin typeface="+mn-lt"/>
                        <a:ea typeface="+mn-ea"/>
                        <a:cs typeface="+mn-cs"/>
                        <a:sym typeface="Arial"/>
                      </a:endParaRPr>
                    </a:p>
                  </a:txBody>
                  <a:tcPr marL="52779" marR="52779" marT="0" marB="0" anchor="ctr"/>
                </a:tc>
                <a:extLst>
                  <a:ext uri="{0D108BD9-81ED-4DB2-BD59-A6C34878D82A}">
                    <a16:rowId xmlns:a16="http://schemas.microsoft.com/office/drawing/2014/main" val="2974058113"/>
                  </a:ext>
                </a:extLst>
              </a:tr>
              <a:tr h="327754">
                <a:tc>
                  <a:txBody>
                    <a:bodyPr/>
                    <a:lstStyle/>
                    <a:p>
                      <a:pPr marL="0" marR="0" algn="just">
                        <a:spcBef>
                          <a:spcPts val="0"/>
                        </a:spcBef>
                        <a:spcAft>
                          <a:spcPts val="0"/>
                        </a:spcAft>
                      </a:pPr>
                      <a:r>
                        <a:rPr lang="en-US" sz="1400" u="none" strike="noStrike" cap="none">
                          <a:sym typeface="Arial"/>
                        </a:rPr>
                        <a:t>Viewing Area</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4.3” Diagonal</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3” x 1”</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7.6” x 3.8”</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3” x 1”</a:t>
                      </a:r>
                      <a:endParaRPr lang="en-US" sz="1400" b="1" i="0" u="none" strike="noStrike" cap="none" dirty="0">
                        <a:solidFill>
                          <a:schemeClr val="lt1"/>
                        </a:solidFill>
                        <a:latin typeface="+mn-lt"/>
                        <a:ea typeface="+mn-ea"/>
                        <a:cs typeface="+mn-cs"/>
                        <a:sym typeface="Arial"/>
                      </a:endParaRPr>
                    </a:p>
                  </a:txBody>
                  <a:tcPr marL="52779" marR="52779" marT="0" marB="0" anchor="ctr"/>
                </a:tc>
                <a:extLst>
                  <a:ext uri="{0D108BD9-81ED-4DB2-BD59-A6C34878D82A}">
                    <a16:rowId xmlns:a16="http://schemas.microsoft.com/office/drawing/2014/main" val="3404000595"/>
                  </a:ext>
                </a:extLst>
              </a:tr>
              <a:tr h="194060">
                <a:tc>
                  <a:txBody>
                    <a:bodyPr/>
                    <a:lstStyle/>
                    <a:p>
                      <a:pPr marL="0" marR="0" algn="just">
                        <a:spcBef>
                          <a:spcPts val="0"/>
                        </a:spcBef>
                        <a:spcAft>
                          <a:spcPts val="0"/>
                        </a:spcAft>
                      </a:pPr>
                      <a:r>
                        <a:rPr lang="en-US" sz="1400" u="none" strike="noStrike" cap="none">
                          <a:sym typeface="Arial"/>
                        </a:rPr>
                        <a:t>Durability</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Average</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Low</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Low</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High</a:t>
                      </a:r>
                      <a:endParaRPr lang="en-US" sz="1400" b="1" i="0" u="none" strike="noStrike" cap="none" dirty="0">
                        <a:solidFill>
                          <a:schemeClr val="lt1"/>
                        </a:solidFill>
                        <a:latin typeface="+mn-lt"/>
                        <a:ea typeface="+mn-ea"/>
                        <a:cs typeface="+mn-cs"/>
                        <a:sym typeface="Arial"/>
                      </a:endParaRPr>
                    </a:p>
                  </a:txBody>
                  <a:tcPr marL="52779" marR="52779" marT="0" marB="0" anchor="ctr"/>
                </a:tc>
                <a:extLst>
                  <a:ext uri="{0D108BD9-81ED-4DB2-BD59-A6C34878D82A}">
                    <a16:rowId xmlns:a16="http://schemas.microsoft.com/office/drawing/2014/main" val="593251570"/>
                  </a:ext>
                </a:extLst>
              </a:tr>
              <a:tr h="327754">
                <a:tc>
                  <a:txBody>
                    <a:bodyPr/>
                    <a:lstStyle/>
                    <a:p>
                      <a:pPr marL="0" marR="0" algn="just">
                        <a:spcBef>
                          <a:spcPts val="0"/>
                        </a:spcBef>
                        <a:spcAft>
                          <a:spcPts val="0"/>
                        </a:spcAft>
                      </a:pPr>
                      <a:r>
                        <a:rPr lang="en-US" sz="1400" u="none" strike="noStrike" cap="none">
                          <a:sym typeface="Arial"/>
                        </a:rPr>
                        <a:t>Life Expectancy</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~100,000 hr</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~14000 hr</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~50,000 </a:t>
                      </a:r>
                      <a:r>
                        <a:rPr lang="en-US" sz="1400" u="none" strike="noStrike" cap="none" dirty="0" err="1">
                          <a:sym typeface="Arial"/>
                        </a:rPr>
                        <a:t>hr</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~100,000 </a:t>
                      </a:r>
                      <a:r>
                        <a:rPr lang="en-US" sz="1400" u="none" strike="noStrike" cap="none" dirty="0" err="1">
                          <a:sym typeface="Arial"/>
                        </a:rPr>
                        <a:t>hr</a:t>
                      </a:r>
                      <a:endParaRPr lang="en-US" sz="1400" b="1" i="0" u="none" strike="noStrike" cap="none" dirty="0">
                        <a:solidFill>
                          <a:schemeClr val="lt1"/>
                        </a:solidFill>
                        <a:latin typeface="+mn-lt"/>
                        <a:ea typeface="+mn-ea"/>
                        <a:cs typeface="+mn-cs"/>
                        <a:sym typeface="Arial"/>
                      </a:endParaRPr>
                    </a:p>
                  </a:txBody>
                  <a:tcPr marL="52779" marR="52779" marT="0" marB="0" anchor="ctr"/>
                </a:tc>
                <a:extLst>
                  <a:ext uri="{0D108BD9-81ED-4DB2-BD59-A6C34878D82A}">
                    <a16:rowId xmlns:a16="http://schemas.microsoft.com/office/drawing/2014/main" val="3802915754"/>
                  </a:ext>
                </a:extLst>
              </a:tr>
              <a:tr h="194060">
                <a:tc>
                  <a:txBody>
                    <a:bodyPr/>
                    <a:lstStyle/>
                    <a:p>
                      <a:pPr marL="0" marR="0" algn="just">
                        <a:spcBef>
                          <a:spcPts val="0"/>
                        </a:spcBef>
                        <a:spcAft>
                          <a:spcPts val="0"/>
                        </a:spcAft>
                      </a:pPr>
                      <a:r>
                        <a:rPr lang="en-US" sz="1400" u="none" strike="noStrike" cap="none">
                          <a:sym typeface="Arial"/>
                        </a:rPr>
                        <a:t>Current Draw</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~65mA</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~55mA</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2.5A max</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~30mA</a:t>
                      </a:r>
                      <a:endParaRPr lang="en-US" sz="1400" b="1" i="0" u="none" strike="noStrike" cap="none" dirty="0">
                        <a:solidFill>
                          <a:schemeClr val="lt1"/>
                        </a:solidFill>
                        <a:latin typeface="+mn-lt"/>
                        <a:ea typeface="+mn-ea"/>
                        <a:cs typeface="+mn-cs"/>
                        <a:sym typeface="Arial"/>
                      </a:endParaRPr>
                    </a:p>
                  </a:txBody>
                  <a:tcPr marL="52779" marR="52779" marT="0" marB="0" anchor="ctr"/>
                </a:tc>
                <a:extLst>
                  <a:ext uri="{0D108BD9-81ED-4DB2-BD59-A6C34878D82A}">
                    <a16:rowId xmlns:a16="http://schemas.microsoft.com/office/drawing/2014/main" val="2763655389"/>
                  </a:ext>
                </a:extLst>
              </a:tr>
              <a:tr h="491631">
                <a:tc>
                  <a:txBody>
                    <a:bodyPr/>
                    <a:lstStyle/>
                    <a:p>
                      <a:pPr marL="0" marR="0" algn="just">
                        <a:spcBef>
                          <a:spcPts val="0"/>
                        </a:spcBef>
                        <a:spcAft>
                          <a:spcPts val="0"/>
                        </a:spcAft>
                      </a:pPr>
                      <a:r>
                        <a:rPr lang="en-US" sz="1400" u="none" strike="noStrike" cap="none">
                          <a:sym typeface="Arial"/>
                        </a:rPr>
                        <a:t>Operating Voltage</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3.3V Logic, 12V Backlight</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5V</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5V</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5V</a:t>
                      </a:r>
                      <a:endParaRPr lang="en-US" sz="1400" b="1" i="0" u="none" strike="noStrike" cap="none" dirty="0">
                        <a:solidFill>
                          <a:schemeClr val="lt1"/>
                        </a:solidFill>
                        <a:latin typeface="+mn-lt"/>
                        <a:ea typeface="+mn-ea"/>
                        <a:cs typeface="+mn-cs"/>
                        <a:sym typeface="Arial"/>
                      </a:endParaRPr>
                    </a:p>
                  </a:txBody>
                  <a:tcPr marL="52779" marR="52779" marT="0" marB="0" anchor="ctr"/>
                </a:tc>
                <a:extLst>
                  <a:ext uri="{0D108BD9-81ED-4DB2-BD59-A6C34878D82A}">
                    <a16:rowId xmlns:a16="http://schemas.microsoft.com/office/drawing/2014/main" val="4134161526"/>
                  </a:ext>
                </a:extLst>
              </a:tr>
              <a:tr h="655508">
                <a:tc>
                  <a:txBody>
                    <a:bodyPr/>
                    <a:lstStyle/>
                    <a:p>
                      <a:pPr marL="0" marR="0" algn="just">
                        <a:spcBef>
                          <a:spcPts val="0"/>
                        </a:spcBef>
                        <a:spcAft>
                          <a:spcPts val="0"/>
                        </a:spcAft>
                      </a:pPr>
                      <a:r>
                        <a:rPr lang="en-US" sz="1400" u="none" strike="noStrike" cap="none">
                          <a:sym typeface="Arial"/>
                        </a:rPr>
                        <a:t>Interface</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DOT-CLK</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4-bit Parallel, 8-bit Parallel, SPI</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12 Digital Pins</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I2C</a:t>
                      </a:r>
                      <a:endParaRPr lang="en-US" sz="1400" b="1" i="0" u="none" strike="noStrike" cap="none" dirty="0">
                        <a:solidFill>
                          <a:schemeClr val="lt1"/>
                        </a:solidFill>
                        <a:latin typeface="+mn-lt"/>
                        <a:ea typeface="+mn-ea"/>
                        <a:cs typeface="+mn-cs"/>
                        <a:sym typeface="Arial"/>
                      </a:endParaRPr>
                    </a:p>
                  </a:txBody>
                  <a:tcPr marL="52779" marR="52779" marT="0" marB="0" anchor="ctr"/>
                </a:tc>
                <a:extLst>
                  <a:ext uri="{0D108BD9-81ED-4DB2-BD59-A6C34878D82A}">
                    <a16:rowId xmlns:a16="http://schemas.microsoft.com/office/drawing/2014/main" val="2619197455"/>
                  </a:ext>
                </a:extLst>
              </a:tr>
              <a:tr h="388121">
                <a:tc>
                  <a:txBody>
                    <a:bodyPr/>
                    <a:lstStyle/>
                    <a:p>
                      <a:pPr marL="0" marR="0" algn="just">
                        <a:spcBef>
                          <a:spcPts val="0"/>
                        </a:spcBef>
                        <a:spcAft>
                          <a:spcPts val="0"/>
                        </a:spcAft>
                      </a:pPr>
                      <a:r>
                        <a:rPr lang="en-US" sz="1400" u="none" strike="noStrike" cap="none">
                          <a:sym typeface="Arial"/>
                        </a:rPr>
                        <a:t>Display Type</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Pixel array</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Segmented</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Dot matrix array</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Segmented</a:t>
                      </a:r>
                      <a:endParaRPr lang="en-US" sz="1400" b="1" i="0" u="none" strike="noStrike" cap="none" dirty="0">
                        <a:solidFill>
                          <a:schemeClr val="lt1"/>
                        </a:solidFill>
                        <a:latin typeface="+mn-lt"/>
                        <a:ea typeface="+mn-ea"/>
                        <a:cs typeface="+mn-cs"/>
                        <a:sym typeface="Arial"/>
                      </a:endParaRPr>
                    </a:p>
                  </a:txBody>
                  <a:tcPr marL="52779" marR="52779" marT="0" marB="0" anchor="ctr"/>
                </a:tc>
                <a:extLst>
                  <a:ext uri="{0D108BD9-81ED-4DB2-BD59-A6C34878D82A}">
                    <a16:rowId xmlns:a16="http://schemas.microsoft.com/office/drawing/2014/main" val="602809305"/>
                  </a:ext>
                </a:extLst>
              </a:tr>
              <a:tr h="327754">
                <a:tc>
                  <a:txBody>
                    <a:bodyPr/>
                    <a:lstStyle/>
                    <a:p>
                      <a:pPr marL="0" marR="0" algn="just">
                        <a:spcBef>
                          <a:spcPts val="0"/>
                        </a:spcBef>
                        <a:spcAft>
                          <a:spcPts val="0"/>
                        </a:spcAft>
                      </a:pPr>
                      <a:r>
                        <a:rPr lang="en-US" sz="1400" u="none" strike="noStrike" cap="none">
                          <a:sym typeface="Arial"/>
                        </a:rPr>
                        <a:t>Viewing Angles</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6 o’clock</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175 degrees</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150 degrees</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150 degrees</a:t>
                      </a:r>
                      <a:endParaRPr lang="en-US" sz="1400" b="1" i="0" u="none" strike="noStrike" cap="none" dirty="0">
                        <a:solidFill>
                          <a:schemeClr val="lt1"/>
                        </a:solidFill>
                        <a:latin typeface="+mn-lt"/>
                        <a:ea typeface="+mn-ea"/>
                        <a:cs typeface="+mn-cs"/>
                        <a:sym typeface="Arial"/>
                      </a:endParaRPr>
                    </a:p>
                  </a:txBody>
                  <a:tcPr marL="52779" marR="52779" marT="0" marB="0" anchor="ctr"/>
                </a:tc>
                <a:extLst>
                  <a:ext uri="{0D108BD9-81ED-4DB2-BD59-A6C34878D82A}">
                    <a16:rowId xmlns:a16="http://schemas.microsoft.com/office/drawing/2014/main" val="838150282"/>
                  </a:ext>
                </a:extLst>
              </a:tr>
              <a:tr h="388121">
                <a:tc>
                  <a:txBody>
                    <a:bodyPr/>
                    <a:lstStyle/>
                    <a:p>
                      <a:pPr marL="0" marR="0" algn="just">
                        <a:spcBef>
                          <a:spcPts val="0"/>
                        </a:spcBef>
                        <a:spcAft>
                          <a:spcPts val="0"/>
                        </a:spcAft>
                      </a:pPr>
                      <a:r>
                        <a:rPr lang="en-US" sz="1400" u="none" strike="noStrike" cap="none">
                          <a:sym typeface="Arial"/>
                        </a:rPr>
                        <a:t>Processing Overhead</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High</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Low</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Medium</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Low</a:t>
                      </a:r>
                      <a:endParaRPr lang="en-US" sz="1400" b="1" i="0" u="none" strike="noStrike" cap="none" dirty="0">
                        <a:solidFill>
                          <a:schemeClr val="lt1"/>
                        </a:solidFill>
                        <a:latin typeface="+mn-lt"/>
                        <a:ea typeface="+mn-ea"/>
                        <a:cs typeface="+mn-cs"/>
                        <a:sym typeface="Arial"/>
                      </a:endParaRPr>
                    </a:p>
                  </a:txBody>
                  <a:tcPr marL="52779" marR="52779" marT="0" marB="0" anchor="ctr"/>
                </a:tc>
                <a:extLst>
                  <a:ext uri="{0D108BD9-81ED-4DB2-BD59-A6C34878D82A}">
                    <a16:rowId xmlns:a16="http://schemas.microsoft.com/office/drawing/2014/main" val="19173427"/>
                  </a:ext>
                </a:extLst>
              </a:tr>
              <a:tr h="491631">
                <a:tc>
                  <a:txBody>
                    <a:bodyPr/>
                    <a:lstStyle/>
                    <a:p>
                      <a:pPr marL="0" marR="0" algn="just">
                        <a:spcBef>
                          <a:spcPts val="0"/>
                        </a:spcBef>
                        <a:spcAft>
                          <a:spcPts val="0"/>
                        </a:spcAft>
                      </a:pPr>
                      <a:r>
                        <a:rPr lang="en-US" sz="1400" u="none" strike="noStrike" cap="none" dirty="0">
                          <a:sym typeface="Arial"/>
                        </a:rPr>
                        <a:t>Other Considerations</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Touch Capabilities</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Bright</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Immersive</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Economical</a:t>
                      </a:r>
                      <a:endParaRPr lang="en-US" sz="1400" b="1" i="0" u="none" strike="noStrike" cap="none" dirty="0">
                        <a:solidFill>
                          <a:schemeClr val="lt1"/>
                        </a:solidFill>
                        <a:latin typeface="+mn-lt"/>
                        <a:ea typeface="+mn-ea"/>
                        <a:cs typeface="+mn-cs"/>
                        <a:sym typeface="Arial"/>
                      </a:endParaRPr>
                    </a:p>
                  </a:txBody>
                  <a:tcPr marL="52779" marR="52779" marT="0" marB="0" anchor="ctr"/>
                </a:tc>
                <a:extLst>
                  <a:ext uri="{0D108BD9-81ED-4DB2-BD59-A6C34878D82A}">
                    <a16:rowId xmlns:a16="http://schemas.microsoft.com/office/drawing/2014/main" val="2917948683"/>
                  </a:ext>
                </a:extLst>
              </a:tr>
            </a:tbl>
          </a:graphicData>
        </a:graphic>
      </p:graphicFrame>
      <p:sp>
        <p:nvSpPr>
          <p:cNvPr id="6" name="TextBox 5">
            <a:extLst>
              <a:ext uri="{FF2B5EF4-FFF2-40B4-BE49-F238E27FC236}">
                <a16:creationId xmlns:a16="http://schemas.microsoft.com/office/drawing/2014/main" id="{91CC0AED-C915-432F-BA5D-FF5A3F8C8B90}"/>
              </a:ext>
            </a:extLst>
          </p:cNvPr>
          <p:cNvSpPr txBox="1"/>
          <p:nvPr/>
        </p:nvSpPr>
        <p:spPr>
          <a:xfrm>
            <a:off x="86700" y="6532832"/>
            <a:ext cx="314510" cy="307777"/>
          </a:xfrm>
          <a:prstGeom prst="rect">
            <a:avLst/>
          </a:prstGeom>
          <a:noFill/>
        </p:spPr>
        <p:txBody>
          <a:bodyPr wrap="none" rtlCol="0">
            <a:spAutoFit/>
          </a:bodyPr>
          <a:lstStyle/>
          <a:p>
            <a:r>
              <a:rPr lang="en-US" dirty="0"/>
              <a:t>C</a:t>
            </a:r>
          </a:p>
        </p:txBody>
      </p:sp>
    </p:spTree>
    <p:extLst>
      <p:ext uri="{BB962C8B-B14F-4D97-AF65-F5344CB8AC3E}">
        <p14:creationId xmlns:p14="http://schemas.microsoft.com/office/powerpoint/2010/main" val="30187219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6A3C4-FA62-4841-858B-304C8E3C9A0E}"/>
              </a:ext>
            </a:extLst>
          </p:cNvPr>
          <p:cNvSpPr>
            <a:spLocks noGrp="1"/>
          </p:cNvSpPr>
          <p:nvPr>
            <p:ph type="title"/>
          </p:nvPr>
        </p:nvSpPr>
        <p:spPr/>
        <p:txBody>
          <a:bodyPr/>
          <a:lstStyle/>
          <a:p>
            <a:r>
              <a:rPr lang="en-US" b="1" dirty="0">
                <a:solidFill>
                  <a:srgbClr val="00B0F0"/>
                </a:solidFill>
              </a:rPr>
              <a:t>Decisions: Bluetooth vs </a:t>
            </a:r>
            <a:r>
              <a:rPr lang="en-US" b="1" dirty="0" err="1">
                <a:solidFill>
                  <a:srgbClr val="00B0F0"/>
                </a:solidFill>
              </a:rPr>
              <a:t>WiFi</a:t>
            </a:r>
            <a:r>
              <a:rPr lang="en-US" b="1" dirty="0">
                <a:solidFill>
                  <a:srgbClr val="00B0F0"/>
                </a:solidFill>
              </a:rPr>
              <a:t> vs RFID</a:t>
            </a:r>
          </a:p>
        </p:txBody>
      </p:sp>
      <p:sp>
        <p:nvSpPr>
          <p:cNvPr id="3" name="Text Placeholder 2">
            <a:extLst>
              <a:ext uri="{FF2B5EF4-FFF2-40B4-BE49-F238E27FC236}">
                <a16:creationId xmlns:a16="http://schemas.microsoft.com/office/drawing/2014/main" id="{7DCD7ADA-D8ED-4AA5-8041-81F0C6D5CCBF}"/>
              </a:ext>
            </a:extLst>
          </p:cNvPr>
          <p:cNvSpPr>
            <a:spLocks noGrp="1"/>
          </p:cNvSpPr>
          <p:nvPr>
            <p:ph type="body" idx="1"/>
          </p:nvPr>
        </p:nvSpPr>
        <p:spPr/>
        <p:txBody>
          <a:bodyPr/>
          <a:lstStyle/>
          <a:p>
            <a:r>
              <a:rPr lang="en-US" dirty="0"/>
              <a:t>Don’t need range or throughput of Wi-Fi</a:t>
            </a:r>
          </a:p>
          <a:p>
            <a:r>
              <a:rPr lang="en-US" dirty="0"/>
              <a:t>Bluetooth is easy to interface within software </a:t>
            </a:r>
          </a:p>
          <a:p>
            <a:r>
              <a:rPr lang="en-US" dirty="0"/>
              <a:t>Will only be transmitting basic strings and flags over the air</a:t>
            </a:r>
          </a:p>
          <a:p>
            <a:r>
              <a:rPr lang="en-US" dirty="0"/>
              <a:t>RFID was considered but didn’t provide the functionally needed for a mobile server application</a:t>
            </a:r>
          </a:p>
        </p:txBody>
      </p:sp>
      <p:graphicFrame>
        <p:nvGraphicFramePr>
          <p:cNvPr id="4" name="Table 3">
            <a:extLst>
              <a:ext uri="{FF2B5EF4-FFF2-40B4-BE49-F238E27FC236}">
                <a16:creationId xmlns:a16="http://schemas.microsoft.com/office/drawing/2014/main" id="{5A5004BE-80A8-4604-A53F-769E224907A3}"/>
              </a:ext>
            </a:extLst>
          </p:cNvPr>
          <p:cNvGraphicFramePr>
            <a:graphicFrameLocks noGrp="1"/>
          </p:cNvGraphicFramePr>
          <p:nvPr>
            <p:extLst>
              <p:ext uri="{D42A27DB-BD31-4B8C-83A1-F6EECF244321}">
                <p14:modId xmlns:p14="http://schemas.microsoft.com/office/powerpoint/2010/main" val="1094698483"/>
              </p:ext>
            </p:extLst>
          </p:nvPr>
        </p:nvGraphicFramePr>
        <p:xfrm>
          <a:off x="3738880" y="1766300"/>
          <a:ext cx="4962062" cy="3746500"/>
        </p:xfrm>
        <a:graphic>
          <a:graphicData uri="http://schemas.openxmlformats.org/drawingml/2006/table">
            <a:tbl>
              <a:tblPr bandRow="1">
                <a:tableStyleId>{284E427A-3D55-4303-BF80-6455036E1DE7}</a:tableStyleId>
              </a:tblPr>
              <a:tblGrid>
                <a:gridCol w="1792781">
                  <a:extLst>
                    <a:ext uri="{9D8B030D-6E8A-4147-A177-3AD203B41FA5}">
                      <a16:colId xmlns:a16="http://schemas.microsoft.com/office/drawing/2014/main" val="3877710433"/>
                    </a:ext>
                  </a:extLst>
                </a:gridCol>
                <a:gridCol w="962514">
                  <a:extLst>
                    <a:ext uri="{9D8B030D-6E8A-4147-A177-3AD203B41FA5}">
                      <a16:colId xmlns:a16="http://schemas.microsoft.com/office/drawing/2014/main" val="3928460277"/>
                    </a:ext>
                  </a:extLst>
                </a:gridCol>
                <a:gridCol w="1406972">
                  <a:extLst>
                    <a:ext uri="{9D8B030D-6E8A-4147-A177-3AD203B41FA5}">
                      <a16:colId xmlns:a16="http://schemas.microsoft.com/office/drawing/2014/main" val="160744224"/>
                    </a:ext>
                  </a:extLst>
                </a:gridCol>
                <a:gridCol w="799795">
                  <a:extLst>
                    <a:ext uri="{9D8B030D-6E8A-4147-A177-3AD203B41FA5}">
                      <a16:colId xmlns:a16="http://schemas.microsoft.com/office/drawing/2014/main" val="645087792"/>
                    </a:ext>
                  </a:extLst>
                </a:gridCol>
              </a:tblGrid>
              <a:tr h="279400">
                <a:tc>
                  <a:txBody>
                    <a:bodyPr/>
                    <a:lstStyle/>
                    <a:p>
                      <a:pPr marL="0" marR="0" algn="just">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just">
                        <a:spcBef>
                          <a:spcPts val="0"/>
                        </a:spcBef>
                        <a:spcAft>
                          <a:spcPts val="0"/>
                        </a:spcAft>
                      </a:pPr>
                      <a:r>
                        <a:rPr lang="en-US" sz="1400" dirty="0" err="1">
                          <a:effectLst/>
                        </a:rPr>
                        <a:t>WiFi</a:t>
                      </a:r>
                      <a:r>
                        <a:rPr lang="en-US" sz="1400" dirty="0">
                          <a:effectLst/>
                        </a:rPr>
                        <a:t> a/c</a:t>
                      </a:r>
                      <a:endParaRPr lang="en-US"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just">
                        <a:spcBef>
                          <a:spcPts val="0"/>
                        </a:spcBef>
                        <a:spcAft>
                          <a:spcPts val="0"/>
                        </a:spcAft>
                      </a:pPr>
                      <a:r>
                        <a:rPr lang="en-US" sz="1400" b="1">
                          <a:effectLst/>
                        </a:rPr>
                        <a:t>Bluetooth 2.0</a:t>
                      </a:r>
                      <a:endParaRPr lang="en-US" sz="1400" b="1">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just">
                        <a:spcBef>
                          <a:spcPts val="0"/>
                        </a:spcBef>
                        <a:spcAft>
                          <a:spcPts val="0"/>
                        </a:spcAft>
                      </a:pPr>
                      <a:r>
                        <a:rPr lang="en-US" sz="1400">
                          <a:effectLst/>
                        </a:rPr>
                        <a:t>RFID</a:t>
                      </a:r>
                      <a:endParaRPr lang="en-US" sz="14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644898212"/>
                  </a:ext>
                </a:extLst>
              </a:tr>
              <a:tr h="266700">
                <a:tc>
                  <a:txBody>
                    <a:bodyPr/>
                    <a:lstStyle/>
                    <a:p>
                      <a:pPr marL="0" marR="0" algn="just">
                        <a:spcBef>
                          <a:spcPts val="0"/>
                        </a:spcBef>
                        <a:spcAft>
                          <a:spcPts val="0"/>
                        </a:spcAft>
                      </a:pPr>
                      <a:r>
                        <a:rPr lang="en-US" sz="1400">
                          <a:effectLst/>
                        </a:rPr>
                        <a:t>Cost</a:t>
                      </a:r>
                      <a:endParaRPr lang="en-US" sz="1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just">
                        <a:spcBef>
                          <a:spcPts val="0"/>
                        </a:spcBef>
                        <a:spcAft>
                          <a:spcPts val="0"/>
                        </a:spcAft>
                      </a:pPr>
                      <a:r>
                        <a:rPr lang="en-US" sz="1400">
                          <a:effectLst/>
                        </a:rPr>
                        <a:t>High</a:t>
                      </a:r>
                      <a:endParaRPr lang="en-US" sz="1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just">
                        <a:spcBef>
                          <a:spcPts val="0"/>
                        </a:spcBef>
                        <a:spcAft>
                          <a:spcPts val="0"/>
                        </a:spcAft>
                      </a:pPr>
                      <a:r>
                        <a:rPr lang="en-US" sz="1400" b="1" dirty="0">
                          <a:effectLst/>
                        </a:rPr>
                        <a:t>Low</a:t>
                      </a:r>
                      <a:endParaRPr lang="en-US" sz="1400" b="1"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just">
                        <a:spcBef>
                          <a:spcPts val="0"/>
                        </a:spcBef>
                        <a:spcAft>
                          <a:spcPts val="0"/>
                        </a:spcAft>
                      </a:pPr>
                      <a:r>
                        <a:rPr lang="en-US" sz="1400">
                          <a:effectLst/>
                        </a:rPr>
                        <a:t>Medium</a:t>
                      </a:r>
                      <a:endParaRPr lang="en-US" sz="14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872485021"/>
                  </a:ext>
                </a:extLst>
              </a:tr>
              <a:tr h="266700">
                <a:tc>
                  <a:txBody>
                    <a:bodyPr/>
                    <a:lstStyle/>
                    <a:p>
                      <a:pPr marL="0" marR="0" algn="just">
                        <a:spcBef>
                          <a:spcPts val="0"/>
                        </a:spcBef>
                        <a:spcAft>
                          <a:spcPts val="0"/>
                        </a:spcAft>
                      </a:pPr>
                      <a:r>
                        <a:rPr lang="en-US" sz="1400">
                          <a:effectLst/>
                        </a:rPr>
                        <a:t>Range</a:t>
                      </a:r>
                      <a:endParaRPr lang="en-US" sz="1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just">
                        <a:spcBef>
                          <a:spcPts val="0"/>
                        </a:spcBef>
                        <a:spcAft>
                          <a:spcPts val="0"/>
                        </a:spcAft>
                      </a:pPr>
                      <a:r>
                        <a:rPr lang="en-US" sz="1400">
                          <a:effectLst/>
                        </a:rPr>
                        <a:t>200-800 ft</a:t>
                      </a:r>
                      <a:endParaRPr lang="en-US" sz="1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just">
                        <a:spcBef>
                          <a:spcPts val="0"/>
                        </a:spcBef>
                        <a:spcAft>
                          <a:spcPts val="0"/>
                        </a:spcAft>
                      </a:pPr>
                      <a:r>
                        <a:rPr lang="en-US" sz="1400" b="1">
                          <a:effectLst/>
                        </a:rPr>
                        <a:t>~33 ft</a:t>
                      </a:r>
                      <a:endParaRPr lang="en-US" sz="1400" b="1">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just">
                        <a:spcBef>
                          <a:spcPts val="0"/>
                        </a:spcBef>
                        <a:spcAft>
                          <a:spcPts val="0"/>
                        </a:spcAft>
                      </a:pPr>
                      <a:r>
                        <a:rPr lang="en-US" sz="1400">
                          <a:effectLst/>
                        </a:rPr>
                        <a:t>Contact</a:t>
                      </a:r>
                      <a:endParaRPr lang="en-US" sz="14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725812189"/>
                  </a:ext>
                </a:extLst>
              </a:tr>
              <a:tr h="266700">
                <a:tc>
                  <a:txBody>
                    <a:bodyPr/>
                    <a:lstStyle/>
                    <a:p>
                      <a:pPr marL="0" marR="0" algn="just">
                        <a:spcBef>
                          <a:spcPts val="0"/>
                        </a:spcBef>
                        <a:spcAft>
                          <a:spcPts val="0"/>
                        </a:spcAft>
                      </a:pPr>
                      <a:r>
                        <a:rPr lang="en-US" sz="1400">
                          <a:effectLst/>
                        </a:rPr>
                        <a:t>Current Draw</a:t>
                      </a:r>
                      <a:endParaRPr lang="en-US" sz="1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just">
                        <a:spcBef>
                          <a:spcPts val="0"/>
                        </a:spcBef>
                        <a:spcAft>
                          <a:spcPts val="0"/>
                        </a:spcAft>
                      </a:pPr>
                      <a:r>
                        <a:rPr lang="en-US" sz="1400">
                          <a:effectLst/>
                        </a:rPr>
                        <a:t>~80mA</a:t>
                      </a:r>
                      <a:endParaRPr lang="en-US" sz="1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just">
                        <a:spcBef>
                          <a:spcPts val="0"/>
                        </a:spcBef>
                        <a:spcAft>
                          <a:spcPts val="0"/>
                        </a:spcAft>
                      </a:pPr>
                      <a:r>
                        <a:rPr lang="en-US" sz="1400" b="1" dirty="0">
                          <a:effectLst/>
                        </a:rPr>
                        <a:t>4uA (Low power mode), 140mA max</a:t>
                      </a:r>
                      <a:endParaRPr lang="en-US" sz="1400" b="1"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just">
                        <a:spcBef>
                          <a:spcPts val="0"/>
                        </a:spcBef>
                        <a:spcAft>
                          <a:spcPts val="0"/>
                        </a:spcAft>
                      </a:pPr>
                      <a:r>
                        <a:rPr lang="en-US" sz="1400" dirty="0">
                          <a:effectLst/>
                        </a:rPr>
                        <a:t>~60mA</a:t>
                      </a:r>
                      <a:endParaRPr lang="en-US" sz="14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92055889"/>
                  </a:ext>
                </a:extLst>
              </a:tr>
              <a:tr h="266700">
                <a:tc>
                  <a:txBody>
                    <a:bodyPr/>
                    <a:lstStyle/>
                    <a:p>
                      <a:pPr marL="0" marR="0" algn="just">
                        <a:spcBef>
                          <a:spcPts val="0"/>
                        </a:spcBef>
                        <a:spcAft>
                          <a:spcPts val="0"/>
                        </a:spcAft>
                      </a:pPr>
                      <a:r>
                        <a:rPr lang="en-US" sz="1400">
                          <a:effectLst/>
                        </a:rPr>
                        <a:t>Operating Voltage</a:t>
                      </a:r>
                      <a:endParaRPr lang="en-US" sz="1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just">
                        <a:spcBef>
                          <a:spcPts val="0"/>
                        </a:spcBef>
                        <a:spcAft>
                          <a:spcPts val="0"/>
                        </a:spcAft>
                      </a:pPr>
                      <a:r>
                        <a:rPr lang="en-US" sz="1400">
                          <a:effectLst/>
                        </a:rPr>
                        <a:t>3.3V</a:t>
                      </a:r>
                      <a:endParaRPr lang="en-US" sz="1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just">
                        <a:spcBef>
                          <a:spcPts val="0"/>
                        </a:spcBef>
                        <a:spcAft>
                          <a:spcPts val="0"/>
                        </a:spcAft>
                      </a:pPr>
                      <a:r>
                        <a:rPr lang="en-US" sz="1400" b="1">
                          <a:effectLst/>
                        </a:rPr>
                        <a:t>3.3V</a:t>
                      </a:r>
                      <a:endParaRPr lang="en-US" sz="1400" b="1">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just">
                        <a:spcBef>
                          <a:spcPts val="0"/>
                        </a:spcBef>
                        <a:spcAft>
                          <a:spcPts val="0"/>
                        </a:spcAft>
                      </a:pPr>
                      <a:r>
                        <a:rPr lang="en-US" sz="1400">
                          <a:effectLst/>
                        </a:rPr>
                        <a:t>3.3V</a:t>
                      </a:r>
                      <a:endParaRPr lang="en-US" sz="14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900723356"/>
                  </a:ext>
                </a:extLst>
              </a:tr>
              <a:tr h="266700">
                <a:tc>
                  <a:txBody>
                    <a:bodyPr/>
                    <a:lstStyle/>
                    <a:p>
                      <a:pPr marL="0" marR="0" algn="just">
                        <a:spcBef>
                          <a:spcPts val="0"/>
                        </a:spcBef>
                        <a:spcAft>
                          <a:spcPts val="0"/>
                        </a:spcAft>
                      </a:pPr>
                      <a:r>
                        <a:rPr lang="en-US" sz="1400">
                          <a:effectLst/>
                        </a:rPr>
                        <a:t>Security</a:t>
                      </a:r>
                      <a:endParaRPr lang="en-US" sz="1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just">
                        <a:spcBef>
                          <a:spcPts val="0"/>
                        </a:spcBef>
                        <a:spcAft>
                          <a:spcPts val="0"/>
                        </a:spcAft>
                      </a:pPr>
                      <a:r>
                        <a:rPr lang="en-US" sz="1400">
                          <a:effectLst/>
                        </a:rPr>
                        <a:t>Available</a:t>
                      </a:r>
                      <a:endParaRPr lang="en-US" sz="1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just">
                        <a:spcBef>
                          <a:spcPts val="0"/>
                        </a:spcBef>
                        <a:spcAft>
                          <a:spcPts val="0"/>
                        </a:spcAft>
                      </a:pPr>
                      <a:r>
                        <a:rPr lang="en-US" sz="1400" b="1">
                          <a:effectLst/>
                        </a:rPr>
                        <a:t>Available</a:t>
                      </a:r>
                      <a:endParaRPr lang="en-US" sz="1400" b="1">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just">
                        <a:spcBef>
                          <a:spcPts val="0"/>
                        </a:spcBef>
                        <a:spcAft>
                          <a:spcPts val="0"/>
                        </a:spcAft>
                      </a:pPr>
                      <a:r>
                        <a:rPr lang="en-US" sz="1400">
                          <a:effectLst/>
                        </a:rPr>
                        <a:t>N/A</a:t>
                      </a:r>
                      <a:endParaRPr lang="en-US" sz="14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197026160"/>
                  </a:ext>
                </a:extLst>
              </a:tr>
              <a:tr h="266700">
                <a:tc>
                  <a:txBody>
                    <a:bodyPr/>
                    <a:lstStyle/>
                    <a:p>
                      <a:pPr marL="0" marR="0" algn="just">
                        <a:spcBef>
                          <a:spcPts val="0"/>
                        </a:spcBef>
                        <a:spcAft>
                          <a:spcPts val="0"/>
                        </a:spcAft>
                      </a:pPr>
                      <a:r>
                        <a:rPr lang="en-US" sz="1400">
                          <a:effectLst/>
                        </a:rPr>
                        <a:t>Data Transfer Rate</a:t>
                      </a:r>
                      <a:endParaRPr lang="en-US" sz="1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just">
                        <a:spcBef>
                          <a:spcPts val="0"/>
                        </a:spcBef>
                        <a:spcAft>
                          <a:spcPts val="0"/>
                        </a:spcAft>
                      </a:pPr>
                      <a:r>
                        <a:rPr lang="en-US" sz="1400">
                          <a:effectLst/>
                        </a:rPr>
                        <a:t>Up to 866.7Mbps</a:t>
                      </a:r>
                      <a:endParaRPr lang="en-US" sz="1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just">
                        <a:spcBef>
                          <a:spcPts val="0"/>
                        </a:spcBef>
                        <a:spcAft>
                          <a:spcPts val="0"/>
                        </a:spcAft>
                      </a:pPr>
                      <a:r>
                        <a:rPr lang="en-US" sz="1400" b="1">
                          <a:effectLst/>
                        </a:rPr>
                        <a:t>1Mbps</a:t>
                      </a:r>
                      <a:endParaRPr lang="en-US" sz="1400" b="1">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just">
                        <a:spcBef>
                          <a:spcPts val="0"/>
                        </a:spcBef>
                        <a:spcAft>
                          <a:spcPts val="0"/>
                        </a:spcAft>
                      </a:pPr>
                      <a:r>
                        <a:rPr lang="en-US" sz="1400">
                          <a:effectLst/>
                        </a:rPr>
                        <a:t>Up to 424 kbps</a:t>
                      </a:r>
                      <a:endParaRPr lang="en-US" sz="14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984852108"/>
                  </a:ext>
                </a:extLst>
              </a:tr>
              <a:tr h="266700">
                <a:tc>
                  <a:txBody>
                    <a:bodyPr/>
                    <a:lstStyle/>
                    <a:p>
                      <a:pPr marL="0" marR="0" algn="just">
                        <a:spcBef>
                          <a:spcPts val="0"/>
                        </a:spcBef>
                        <a:spcAft>
                          <a:spcPts val="0"/>
                        </a:spcAft>
                      </a:pPr>
                      <a:r>
                        <a:rPr lang="en-US" sz="1400">
                          <a:effectLst/>
                        </a:rPr>
                        <a:t>Latency</a:t>
                      </a:r>
                      <a:endParaRPr lang="en-US" sz="1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just">
                        <a:spcBef>
                          <a:spcPts val="0"/>
                        </a:spcBef>
                        <a:spcAft>
                          <a:spcPts val="0"/>
                        </a:spcAft>
                      </a:pPr>
                      <a:r>
                        <a:rPr lang="en-US" sz="1400">
                          <a:effectLst/>
                        </a:rPr>
                        <a:t>&lt;1ms</a:t>
                      </a:r>
                      <a:endParaRPr lang="en-US" sz="1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just">
                        <a:spcBef>
                          <a:spcPts val="0"/>
                        </a:spcBef>
                        <a:spcAft>
                          <a:spcPts val="0"/>
                        </a:spcAft>
                      </a:pPr>
                      <a:r>
                        <a:rPr lang="en-US" sz="1400" b="1">
                          <a:effectLst/>
                        </a:rPr>
                        <a:t>6ms</a:t>
                      </a:r>
                      <a:endParaRPr lang="en-US" sz="1400" b="1">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just">
                        <a:spcBef>
                          <a:spcPts val="0"/>
                        </a:spcBef>
                        <a:spcAft>
                          <a:spcPts val="0"/>
                        </a:spcAft>
                      </a:pPr>
                      <a:r>
                        <a:rPr lang="en-US" sz="1400">
                          <a:effectLst/>
                        </a:rPr>
                        <a:t>1ms</a:t>
                      </a:r>
                      <a:endParaRPr lang="en-US" sz="14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651306243"/>
                  </a:ext>
                </a:extLst>
              </a:tr>
              <a:tr h="266700">
                <a:tc>
                  <a:txBody>
                    <a:bodyPr/>
                    <a:lstStyle/>
                    <a:p>
                      <a:pPr marL="0" marR="0" algn="just">
                        <a:spcBef>
                          <a:spcPts val="0"/>
                        </a:spcBef>
                        <a:spcAft>
                          <a:spcPts val="0"/>
                        </a:spcAft>
                      </a:pPr>
                      <a:r>
                        <a:rPr lang="en-US" sz="1400" dirty="0">
                          <a:effectLst/>
                        </a:rPr>
                        <a:t>Smartphone Application Development Needed</a:t>
                      </a:r>
                      <a:endParaRPr lang="en-US"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just">
                        <a:spcBef>
                          <a:spcPts val="0"/>
                        </a:spcBef>
                        <a:spcAft>
                          <a:spcPts val="0"/>
                        </a:spcAft>
                      </a:pPr>
                      <a:r>
                        <a:rPr lang="en-US" sz="1400">
                          <a:effectLst/>
                        </a:rPr>
                        <a:t>Yes</a:t>
                      </a:r>
                      <a:endParaRPr lang="en-US" sz="1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just">
                        <a:spcBef>
                          <a:spcPts val="0"/>
                        </a:spcBef>
                        <a:spcAft>
                          <a:spcPts val="0"/>
                        </a:spcAft>
                      </a:pPr>
                      <a:r>
                        <a:rPr lang="en-US" sz="1400" b="1" dirty="0">
                          <a:effectLst/>
                        </a:rPr>
                        <a:t>Yes</a:t>
                      </a:r>
                      <a:endParaRPr lang="en-US" sz="1400" b="1"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just">
                        <a:spcBef>
                          <a:spcPts val="0"/>
                        </a:spcBef>
                        <a:spcAft>
                          <a:spcPts val="0"/>
                        </a:spcAft>
                      </a:pPr>
                      <a:r>
                        <a:rPr lang="en-US" sz="1400" dirty="0">
                          <a:effectLst/>
                        </a:rPr>
                        <a:t>No</a:t>
                      </a:r>
                      <a:endParaRPr lang="en-US" sz="14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439895523"/>
                  </a:ext>
                </a:extLst>
              </a:tr>
            </a:tbl>
          </a:graphicData>
        </a:graphic>
      </p:graphicFrame>
      <p:sp>
        <p:nvSpPr>
          <p:cNvPr id="5" name="TextBox 4">
            <a:extLst>
              <a:ext uri="{FF2B5EF4-FFF2-40B4-BE49-F238E27FC236}">
                <a16:creationId xmlns:a16="http://schemas.microsoft.com/office/drawing/2014/main" id="{18486427-A615-49EA-8EC8-94C8ACCC4AE1}"/>
              </a:ext>
            </a:extLst>
          </p:cNvPr>
          <p:cNvSpPr txBox="1"/>
          <p:nvPr/>
        </p:nvSpPr>
        <p:spPr>
          <a:xfrm>
            <a:off x="86700" y="6532832"/>
            <a:ext cx="314510" cy="307777"/>
          </a:xfrm>
          <a:prstGeom prst="rect">
            <a:avLst/>
          </a:prstGeom>
          <a:noFill/>
        </p:spPr>
        <p:txBody>
          <a:bodyPr wrap="none" rtlCol="0">
            <a:spAutoFit/>
          </a:bodyPr>
          <a:lstStyle/>
          <a:p>
            <a:r>
              <a:rPr lang="en-US" dirty="0"/>
              <a:t>C</a:t>
            </a:r>
          </a:p>
        </p:txBody>
      </p:sp>
    </p:spTree>
    <p:extLst>
      <p:ext uri="{BB962C8B-B14F-4D97-AF65-F5344CB8AC3E}">
        <p14:creationId xmlns:p14="http://schemas.microsoft.com/office/powerpoint/2010/main" val="36110392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60CBD-DA85-2E4F-8296-46146722FC69}"/>
              </a:ext>
            </a:extLst>
          </p:cNvPr>
          <p:cNvSpPr>
            <a:spLocks noGrp="1"/>
          </p:cNvSpPr>
          <p:nvPr>
            <p:ph type="title"/>
          </p:nvPr>
        </p:nvSpPr>
        <p:spPr/>
        <p:txBody>
          <a:bodyPr>
            <a:normAutofit/>
          </a:bodyPr>
          <a:lstStyle/>
          <a:p>
            <a:r>
              <a:rPr lang="en-US" b="1" dirty="0">
                <a:solidFill>
                  <a:srgbClr val="00B0F0"/>
                </a:solidFill>
              </a:rPr>
              <a:t>Programmer's Tools / Circuit Debugging</a:t>
            </a:r>
          </a:p>
        </p:txBody>
      </p:sp>
      <p:sp>
        <p:nvSpPr>
          <p:cNvPr id="3" name="Content Placeholder 2">
            <a:extLst>
              <a:ext uri="{FF2B5EF4-FFF2-40B4-BE49-F238E27FC236}">
                <a16:creationId xmlns:a16="http://schemas.microsoft.com/office/drawing/2014/main" id="{4D02912B-7E61-ED41-9A43-718018B36D55}"/>
              </a:ext>
            </a:extLst>
          </p:cNvPr>
          <p:cNvSpPr>
            <a:spLocks noGrp="1"/>
          </p:cNvSpPr>
          <p:nvPr>
            <p:ph type="body" idx="1"/>
          </p:nvPr>
        </p:nvSpPr>
        <p:spPr>
          <a:xfrm>
            <a:off x="149475" y="1155700"/>
            <a:ext cx="5598182" cy="4967700"/>
          </a:xfrm>
        </p:spPr>
        <p:txBody>
          <a:bodyPr>
            <a:normAutofit/>
          </a:bodyPr>
          <a:lstStyle/>
          <a:p>
            <a:r>
              <a:rPr lang="en-US" sz="2400" dirty="0"/>
              <a:t>PCB has numerous markers such as polarity on 12V</a:t>
            </a:r>
          </a:p>
          <a:p>
            <a:r>
              <a:rPr lang="en-US" sz="2400" dirty="0"/>
              <a:t>Several status LEDs</a:t>
            </a:r>
          </a:p>
          <a:p>
            <a:r>
              <a:rPr lang="en-US" sz="2400" dirty="0"/>
              <a:t>Manual switch for TX / RX</a:t>
            </a:r>
          </a:p>
          <a:p>
            <a:r>
              <a:rPr lang="en-US" sz="2400" dirty="0"/>
              <a:t>Current monitors for 3.3V / 5V regulators</a:t>
            </a:r>
          </a:p>
          <a:p>
            <a:r>
              <a:rPr lang="en-US" sz="2400" dirty="0"/>
              <a:t>Spare pins for expansion / debugging</a:t>
            </a:r>
          </a:p>
          <a:p>
            <a:r>
              <a:rPr lang="en-US" sz="2400" dirty="0"/>
              <a:t>Spare pads for components</a:t>
            </a:r>
          </a:p>
          <a:p>
            <a:r>
              <a:rPr lang="en-US" sz="2400" dirty="0"/>
              <a:t>Included solder bridges in PCB</a:t>
            </a:r>
          </a:p>
        </p:txBody>
      </p:sp>
      <p:sp>
        <p:nvSpPr>
          <p:cNvPr id="4" name="TextBox 3">
            <a:extLst>
              <a:ext uri="{FF2B5EF4-FFF2-40B4-BE49-F238E27FC236}">
                <a16:creationId xmlns:a16="http://schemas.microsoft.com/office/drawing/2014/main" id="{DC683FA0-0B71-44DE-AE37-750D302CAFFF}"/>
              </a:ext>
            </a:extLst>
          </p:cNvPr>
          <p:cNvSpPr txBox="1"/>
          <p:nvPr/>
        </p:nvSpPr>
        <p:spPr>
          <a:xfrm>
            <a:off x="86700" y="6532832"/>
            <a:ext cx="333746" cy="307777"/>
          </a:xfrm>
          <a:prstGeom prst="rect">
            <a:avLst/>
          </a:prstGeom>
          <a:noFill/>
        </p:spPr>
        <p:txBody>
          <a:bodyPr wrap="none" rtlCol="0">
            <a:spAutoFit/>
          </a:bodyPr>
          <a:lstStyle/>
          <a:p>
            <a:r>
              <a:rPr lang="en-US" dirty="0"/>
              <a:t>M</a:t>
            </a:r>
          </a:p>
        </p:txBody>
      </p:sp>
    </p:spTree>
    <p:extLst>
      <p:ext uri="{BB962C8B-B14F-4D97-AF65-F5344CB8AC3E}">
        <p14:creationId xmlns:p14="http://schemas.microsoft.com/office/powerpoint/2010/main" val="16497265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60CBD-DA85-2E4F-8296-46146722FC69}"/>
              </a:ext>
            </a:extLst>
          </p:cNvPr>
          <p:cNvSpPr>
            <a:spLocks noGrp="1"/>
          </p:cNvSpPr>
          <p:nvPr>
            <p:ph type="title"/>
          </p:nvPr>
        </p:nvSpPr>
        <p:spPr/>
        <p:txBody>
          <a:bodyPr>
            <a:normAutofit/>
          </a:bodyPr>
          <a:lstStyle/>
          <a:p>
            <a:r>
              <a:rPr lang="en-US" b="1" dirty="0">
                <a:solidFill>
                  <a:srgbClr val="00B0F0"/>
                </a:solidFill>
              </a:rPr>
              <a:t>Overall Issues</a:t>
            </a:r>
          </a:p>
        </p:txBody>
      </p:sp>
      <p:sp>
        <p:nvSpPr>
          <p:cNvPr id="3" name="Content Placeholder 2">
            <a:extLst>
              <a:ext uri="{FF2B5EF4-FFF2-40B4-BE49-F238E27FC236}">
                <a16:creationId xmlns:a16="http://schemas.microsoft.com/office/drawing/2014/main" id="{4D02912B-7E61-ED41-9A43-718018B36D55}"/>
              </a:ext>
            </a:extLst>
          </p:cNvPr>
          <p:cNvSpPr>
            <a:spLocks noGrp="1"/>
          </p:cNvSpPr>
          <p:nvPr>
            <p:ph type="body" idx="1"/>
          </p:nvPr>
        </p:nvSpPr>
        <p:spPr>
          <a:xfrm>
            <a:off x="149475" y="1155700"/>
            <a:ext cx="5293382" cy="4967700"/>
          </a:xfrm>
        </p:spPr>
        <p:txBody>
          <a:bodyPr>
            <a:normAutofit/>
          </a:bodyPr>
          <a:lstStyle/>
          <a:p>
            <a:r>
              <a:rPr lang="en-US" sz="2400" dirty="0"/>
              <a:t>Bootloader for 328-PB: enable features, ISP, debugging</a:t>
            </a:r>
          </a:p>
          <a:p>
            <a:r>
              <a:rPr lang="en-US" sz="2400" dirty="0"/>
              <a:t>Performance in real world / usability of components / housing</a:t>
            </a:r>
          </a:p>
          <a:p>
            <a:r>
              <a:rPr lang="en-US" sz="2400" dirty="0"/>
              <a:t>PCB/part orders getting bumped by vendor (Backordered)</a:t>
            </a:r>
          </a:p>
          <a:p>
            <a:r>
              <a:rPr lang="en-US" sz="2400" dirty="0"/>
              <a:t>Awaiting PCB testing</a:t>
            </a:r>
          </a:p>
          <a:p>
            <a:pPr marL="63500" indent="0">
              <a:buNone/>
            </a:pPr>
            <a:endParaRPr lang="en-US" sz="2400" dirty="0"/>
          </a:p>
          <a:p>
            <a:endParaRPr lang="en-US" dirty="0"/>
          </a:p>
          <a:p>
            <a:endParaRPr lang="en-US" dirty="0"/>
          </a:p>
          <a:p>
            <a:endParaRPr lang="en-US" dirty="0"/>
          </a:p>
        </p:txBody>
      </p:sp>
      <p:sp>
        <p:nvSpPr>
          <p:cNvPr id="4" name="TextBox 3">
            <a:extLst>
              <a:ext uri="{FF2B5EF4-FFF2-40B4-BE49-F238E27FC236}">
                <a16:creationId xmlns:a16="http://schemas.microsoft.com/office/drawing/2014/main" id="{3C8DA17C-E970-435B-A184-32EFF11C0AA6}"/>
              </a:ext>
            </a:extLst>
          </p:cNvPr>
          <p:cNvSpPr txBox="1"/>
          <p:nvPr/>
        </p:nvSpPr>
        <p:spPr>
          <a:xfrm>
            <a:off x="86700" y="6532832"/>
            <a:ext cx="333746" cy="307777"/>
          </a:xfrm>
          <a:prstGeom prst="rect">
            <a:avLst/>
          </a:prstGeom>
          <a:noFill/>
        </p:spPr>
        <p:txBody>
          <a:bodyPr wrap="none" rtlCol="0">
            <a:spAutoFit/>
          </a:bodyPr>
          <a:lstStyle/>
          <a:p>
            <a:r>
              <a:rPr lang="en-US" dirty="0"/>
              <a:t>M</a:t>
            </a:r>
          </a:p>
        </p:txBody>
      </p:sp>
    </p:spTree>
    <p:extLst>
      <p:ext uri="{BB962C8B-B14F-4D97-AF65-F5344CB8AC3E}">
        <p14:creationId xmlns:p14="http://schemas.microsoft.com/office/powerpoint/2010/main" val="3845653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7D527-C5CA-2D4C-B56A-DB688B210931}"/>
              </a:ext>
            </a:extLst>
          </p:cNvPr>
          <p:cNvSpPr>
            <a:spLocks noGrp="1"/>
          </p:cNvSpPr>
          <p:nvPr>
            <p:ph type="title"/>
          </p:nvPr>
        </p:nvSpPr>
        <p:spPr/>
        <p:txBody>
          <a:bodyPr>
            <a:normAutofit/>
          </a:bodyPr>
          <a:lstStyle/>
          <a:p>
            <a:r>
              <a:rPr lang="en-US" b="1" dirty="0">
                <a:solidFill>
                  <a:srgbClr val="00B0F0"/>
                </a:solidFill>
              </a:rPr>
              <a:t>Requirements Specifications </a:t>
            </a:r>
          </a:p>
        </p:txBody>
      </p:sp>
      <p:sp>
        <p:nvSpPr>
          <p:cNvPr id="3" name="Content Placeholder 2">
            <a:extLst>
              <a:ext uri="{FF2B5EF4-FFF2-40B4-BE49-F238E27FC236}">
                <a16:creationId xmlns:a16="http://schemas.microsoft.com/office/drawing/2014/main" id="{8DADCC30-92E1-EE4A-8C92-A9E4AEDBBD91}"/>
              </a:ext>
            </a:extLst>
          </p:cNvPr>
          <p:cNvSpPr>
            <a:spLocks noGrp="1"/>
          </p:cNvSpPr>
          <p:nvPr>
            <p:ph type="body" idx="1"/>
          </p:nvPr>
        </p:nvSpPr>
        <p:spPr>
          <a:xfrm>
            <a:off x="86700" y="1295037"/>
            <a:ext cx="8055815" cy="3520803"/>
          </a:xfrm>
        </p:spPr>
        <p:txBody>
          <a:bodyPr>
            <a:noAutofit/>
          </a:bodyPr>
          <a:lstStyle/>
          <a:p>
            <a:r>
              <a:rPr lang="en-US" sz="1600" dirty="0"/>
              <a:t>The table shall be illuminated in at least 2 distinct patterns.</a:t>
            </a:r>
          </a:p>
          <a:p>
            <a:r>
              <a:rPr lang="en-US" sz="1600" dirty="0"/>
              <a:t>The table shall use a load cell sensor to detect that a beverage pitcher is empty.</a:t>
            </a:r>
          </a:p>
          <a:p>
            <a:r>
              <a:rPr lang="en-US" sz="1600" dirty="0"/>
              <a:t>The printed circuit board design shall have regulators that support 5V and 3.3V sensors.</a:t>
            </a:r>
          </a:p>
          <a:p>
            <a:r>
              <a:rPr lang="en-US" sz="1600" dirty="0"/>
              <a:t>The total cost of the system shall not exceed $600.</a:t>
            </a:r>
          </a:p>
          <a:p>
            <a:r>
              <a:rPr lang="en-US" sz="1600" dirty="0"/>
              <a:t>The lighting on the table shall emit at least 200 lumens.</a:t>
            </a:r>
          </a:p>
          <a:p>
            <a:r>
              <a:rPr lang="en-US" sz="1600" dirty="0"/>
              <a:t>The system shall use less than 15 watts of peak power.</a:t>
            </a:r>
          </a:p>
          <a:p>
            <a:r>
              <a:rPr lang="en-US" sz="1600" dirty="0"/>
              <a:t>The table shall recognize when a server visits via a mobile application system.</a:t>
            </a:r>
          </a:p>
          <a:p>
            <a:r>
              <a:rPr lang="en-US" sz="1600" dirty="0"/>
              <a:t>The table shall communicate with server from a distance of at least 20 feet.</a:t>
            </a:r>
          </a:p>
          <a:p>
            <a:r>
              <a:rPr lang="en-US" sz="1600" dirty="0"/>
              <a:t>The lighting brightness on the table shall be adjustable based on the input of photocell sensor.</a:t>
            </a:r>
          </a:p>
          <a:p>
            <a:pPr marL="63500" indent="0">
              <a:buNone/>
            </a:pPr>
            <a:endParaRPr lang="en-US" sz="1650" dirty="0"/>
          </a:p>
          <a:p>
            <a:endParaRPr lang="en-US" sz="1650" dirty="0"/>
          </a:p>
          <a:p>
            <a:endParaRPr lang="en-US" sz="1650" dirty="0"/>
          </a:p>
          <a:p>
            <a:endParaRPr lang="en-US" sz="1650" dirty="0"/>
          </a:p>
        </p:txBody>
      </p:sp>
      <p:sp>
        <p:nvSpPr>
          <p:cNvPr id="4" name="TextBox 3">
            <a:extLst>
              <a:ext uri="{FF2B5EF4-FFF2-40B4-BE49-F238E27FC236}">
                <a16:creationId xmlns:a16="http://schemas.microsoft.com/office/drawing/2014/main" id="{E9242B0C-7269-4580-932E-1158A6D42142}"/>
              </a:ext>
            </a:extLst>
          </p:cNvPr>
          <p:cNvSpPr txBox="1"/>
          <p:nvPr/>
        </p:nvSpPr>
        <p:spPr>
          <a:xfrm>
            <a:off x="86700" y="6532832"/>
            <a:ext cx="314510" cy="307777"/>
          </a:xfrm>
          <a:prstGeom prst="rect">
            <a:avLst/>
          </a:prstGeom>
          <a:noFill/>
        </p:spPr>
        <p:txBody>
          <a:bodyPr wrap="none" rtlCol="0">
            <a:spAutoFit/>
          </a:bodyPr>
          <a:lstStyle/>
          <a:p>
            <a:r>
              <a:rPr lang="en-US" dirty="0"/>
              <a:t>D</a:t>
            </a:r>
          </a:p>
        </p:txBody>
      </p:sp>
    </p:spTree>
    <p:extLst>
      <p:ext uri="{BB962C8B-B14F-4D97-AF65-F5344CB8AC3E}">
        <p14:creationId xmlns:p14="http://schemas.microsoft.com/office/powerpoint/2010/main" val="39391569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465CD-2AAB-404A-9E4B-19536337BBEF}"/>
              </a:ext>
            </a:extLst>
          </p:cNvPr>
          <p:cNvSpPr>
            <a:spLocks noGrp="1"/>
          </p:cNvSpPr>
          <p:nvPr>
            <p:ph type="title"/>
          </p:nvPr>
        </p:nvSpPr>
        <p:spPr/>
        <p:txBody>
          <a:bodyPr/>
          <a:lstStyle/>
          <a:p>
            <a:r>
              <a:rPr lang="en-US" b="1" dirty="0">
                <a:solidFill>
                  <a:srgbClr val="00B0F0"/>
                </a:solidFill>
              </a:rPr>
              <a:t>Prototyping Demo</a:t>
            </a:r>
          </a:p>
        </p:txBody>
      </p:sp>
      <p:pic>
        <p:nvPicPr>
          <p:cNvPr id="4" name="IMG_2936">
            <a:hlinkClick r:id="" action="ppaction://media"/>
            <a:extLst>
              <a:ext uri="{FF2B5EF4-FFF2-40B4-BE49-F238E27FC236}">
                <a16:creationId xmlns:a16="http://schemas.microsoft.com/office/drawing/2014/main" id="{89A15EBA-E6CE-418A-A3BC-4DAA24738A5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5400000">
            <a:off x="2658745" y="280672"/>
            <a:ext cx="3857625" cy="6858000"/>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5" name="TextBox 4">
            <a:extLst>
              <a:ext uri="{FF2B5EF4-FFF2-40B4-BE49-F238E27FC236}">
                <a16:creationId xmlns:a16="http://schemas.microsoft.com/office/drawing/2014/main" id="{64E0220A-FC65-4CA3-840C-24451E2C86CD}"/>
              </a:ext>
            </a:extLst>
          </p:cNvPr>
          <p:cNvSpPr txBox="1"/>
          <p:nvPr/>
        </p:nvSpPr>
        <p:spPr>
          <a:xfrm>
            <a:off x="86700" y="6532832"/>
            <a:ext cx="314510" cy="307777"/>
          </a:xfrm>
          <a:prstGeom prst="rect">
            <a:avLst/>
          </a:prstGeom>
          <a:noFill/>
        </p:spPr>
        <p:txBody>
          <a:bodyPr wrap="none" rtlCol="0">
            <a:spAutoFit/>
          </a:bodyPr>
          <a:lstStyle/>
          <a:p>
            <a:r>
              <a:rPr lang="en-US" dirty="0"/>
              <a:t>D</a:t>
            </a:r>
          </a:p>
        </p:txBody>
      </p:sp>
    </p:spTree>
    <p:extLst>
      <p:ext uri="{BB962C8B-B14F-4D97-AF65-F5344CB8AC3E}">
        <p14:creationId xmlns:p14="http://schemas.microsoft.com/office/powerpoint/2010/main" val="324018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31800" y="2334469"/>
            <a:ext cx="6680400" cy="2189061"/>
          </a:xfrm>
        </p:spPr>
        <p:txBody>
          <a:bodyPr/>
          <a:lstStyle/>
          <a:p>
            <a:r>
              <a:rPr lang="en-US" b="1" dirty="0">
                <a:solidFill>
                  <a:srgbClr val="2E3037"/>
                </a:solidFill>
              </a:rPr>
              <a:t>Administrative Content</a:t>
            </a:r>
          </a:p>
        </p:txBody>
      </p:sp>
      <p:sp>
        <p:nvSpPr>
          <p:cNvPr id="3" name="TextBox 2">
            <a:extLst>
              <a:ext uri="{FF2B5EF4-FFF2-40B4-BE49-F238E27FC236}">
                <a16:creationId xmlns:a16="http://schemas.microsoft.com/office/drawing/2014/main" id="{C0028FC1-506F-45BE-B82C-E379B6C50925}"/>
              </a:ext>
            </a:extLst>
          </p:cNvPr>
          <p:cNvSpPr txBox="1"/>
          <p:nvPr/>
        </p:nvSpPr>
        <p:spPr>
          <a:xfrm>
            <a:off x="86700" y="6532832"/>
            <a:ext cx="314510" cy="307777"/>
          </a:xfrm>
          <a:prstGeom prst="rect">
            <a:avLst/>
          </a:prstGeom>
          <a:noFill/>
        </p:spPr>
        <p:txBody>
          <a:bodyPr wrap="none" rtlCol="0">
            <a:spAutoFit/>
          </a:bodyPr>
          <a:lstStyle/>
          <a:p>
            <a:r>
              <a:rPr lang="en-US" dirty="0">
                <a:solidFill>
                  <a:schemeClr val="bg1"/>
                </a:solidFill>
              </a:rPr>
              <a:t>D</a:t>
            </a:r>
          </a:p>
        </p:txBody>
      </p:sp>
    </p:spTree>
    <p:extLst>
      <p:ext uri="{BB962C8B-B14F-4D97-AF65-F5344CB8AC3E}">
        <p14:creationId xmlns:p14="http://schemas.microsoft.com/office/powerpoint/2010/main" val="26488650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60CBD-DA85-2E4F-8296-46146722FC69}"/>
              </a:ext>
            </a:extLst>
          </p:cNvPr>
          <p:cNvSpPr>
            <a:spLocks noGrp="1"/>
          </p:cNvSpPr>
          <p:nvPr>
            <p:ph type="title"/>
          </p:nvPr>
        </p:nvSpPr>
        <p:spPr/>
        <p:txBody>
          <a:bodyPr>
            <a:normAutofit/>
          </a:bodyPr>
          <a:lstStyle/>
          <a:p>
            <a:r>
              <a:rPr lang="en-US" b="1" dirty="0">
                <a:solidFill>
                  <a:srgbClr val="00B0F0"/>
                </a:solidFill>
              </a:rPr>
              <a:t>Work Distribution</a:t>
            </a:r>
          </a:p>
        </p:txBody>
      </p:sp>
      <p:graphicFrame>
        <p:nvGraphicFramePr>
          <p:cNvPr id="6" name="Table 5">
            <a:extLst>
              <a:ext uri="{FF2B5EF4-FFF2-40B4-BE49-F238E27FC236}">
                <a16:creationId xmlns:a16="http://schemas.microsoft.com/office/drawing/2014/main" id="{C12EC658-F84D-FF43-8695-F5761F1C00FD}"/>
              </a:ext>
            </a:extLst>
          </p:cNvPr>
          <p:cNvGraphicFramePr>
            <a:graphicFrameLocks noGrp="1"/>
          </p:cNvGraphicFramePr>
          <p:nvPr>
            <p:extLst>
              <p:ext uri="{D42A27DB-BD31-4B8C-83A1-F6EECF244321}">
                <p14:modId xmlns:p14="http://schemas.microsoft.com/office/powerpoint/2010/main" val="4063532857"/>
              </p:ext>
            </p:extLst>
          </p:nvPr>
        </p:nvGraphicFramePr>
        <p:xfrm>
          <a:off x="1295874" y="1315720"/>
          <a:ext cx="6328230" cy="4226560"/>
        </p:xfrm>
        <a:graphic>
          <a:graphicData uri="http://schemas.openxmlformats.org/drawingml/2006/table">
            <a:tbl>
              <a:tblPr firstRow="1" bandRow="1">
                <a:tableStyleId>{284E427A-3D55-4303-BF80-6455036E1DE7}</a:tableStyleId>
              </a:tblPr>
              <a:tblGrid>
                <a:gridCol w="1416260">
                  <a:extLst>
                    <a:ext uri="{9D8B030D-6E8A-4147-A177-3AD203B41FA5}">
                      <a16:colId xmlns:a16="http://schemas.microsoft.com/office/drawing/2014/main" val="2929193492"/>
                    </a:ext>
                  </a:extLst>
                </a:gridCol>
                <a:gridCol w="1115032">
                  <a:extLst>
                    <a:ext uri="{9D8B030D-6E8A-4147-A177-3AD203B41FA5}">
                      <a16:colId xmlns:a16="http://schemas.microsoft.com/office/drawing/2014/main" val="2074872663"/>
                    </a:ext>
                  </a:extLst>
                </a:gridCol>
                <a:gridCol w="1265646">
                  <a:extLst>
                    <a:ext uri="{9D8B030D-6E8A-4147-A177-3AD203B41FA5}">
                      <a16:colId xmlns:a16="http://schemas.microsoft.com/office/drawing/2014/main" val="3300256894"/>
                    </a:ext>
                  </a:extLst>
                </a:gridCol>
                <a:gridCol w="1265646">
                  <a:extLst>
                    <a:ext uri="{9D8B030D-6E8A-4147-A177-3AD203B41FA5}">
                      <a16:colId xmlns:a16="http://schemas.microsoft.com/office/drawing/2014/main" val="2731121296"/>
                    </a:ext>
                  </a:extLst>
                </a:gridCol>
                <a:gridCol w="1265646">
                  <a:extLst>
                    <a:ext uri="{9D8B030D-6E8A-4147-A177-3AD203B41FA5}">
                      <a16:colId xmlns:a16="http://schemas.microsoft.com/office/drawing/2014/main" val="355675823"/>
                    </a:ext>
                  </a:extLst>
                </a:gridCol>
              </a:tblGrid>
              <a:tr h="370840">
                <a:tc>
                  <a:txBody>
                    <a:bodyPr/>
                    <a:lstStyle/>
                    <a:p>
                      <a:endParaRPr lang="en-US" dirty="0"/>
                    </a:p>
                  </a:txBody>
                  <a:tcPr/>
                </a:tc>
                <a:tc>
                  <a:txBody>
                    <a:bodyPr/>
                    <a:lstStyle/>
                    <a:p>
                      <a:r>
                        <a:rPr lang="en-US" dirty="0"/>
                        <a:t>Chase</a:t>
                      </a:r>
                    </a:p>
                  </a:txBody>
                  <a:tcPr/>
                </a:tc>
                <a:tc>
                  <a:txBody>
                    <a:bodyPr/>
                    <a:lstStyle/>
                    <a:p>
                      <a:r>
                        <a:rPr lang="en-US" dirty="0"/>
                        <a:t>Chris</a:t>
                      </a:r>
                    </a:p>
                  </a:txBody>
                  <a:tcPr/>
                </a:tc>
                <a:tc>
                  <a:txBody>
                    <a:bodyPr/>
                    <a:lstStyle/>
                    <a:p>
                      <a:r>
                        <a:rPr lang="en-US" dirty="0" err="1"/>
                        <a:t>Dhaval</a:t>
                      </a:r>
                      <a:endParaRPr lang="en-US" dirty="0"/>
                    </a:p>
                  </a:txBody>
                  <a:tcPr/>
                </a:tc>
                <a:tc>
                  <a:txBody>
                    <a:bodyPr/>
                    <a:lstStyle/>
                    <a:p>
                      <a:r>
                        <a:rPr lang="en-US" dirty="0"/>
                        <a:t>Mikey</a:t>
                      </a:r>
                    </a:p>
                  </a:txBody>
                  <a:tcPr/>
                </a:tc>
                <a:extLst>
                  <a:ext uri="{0D108BD9-81ED-4DB2-BD59-A6C34878D82A}">
                    <a16:rowId xmlns:a16="http://schemas.microsoft.com/office/drawing/2014/main" val="2164463484"/>
                  </a:ext>
                </a:extLst>
              </a:tr>
              <a:tr h="370840">
                <a:tc>
                  <a:txBody>
                    <a:bodyPr/>
                    <a:lstStyle/>
                    <a:p>
                      <a:r>
                        <a:rPr lang="en-US" b="0" dirty="0"/>
                        <a:t>PCB</a:t>
                      </a:r>
                    </a:p>
                  </a:txBody>
                  <a:tcPr/>
                </a:tc>
                <a:tc>
                  <a:txBody>
                    <a:bodyPr/>
                    <a:lstStyle/>
                    <a:p>
                      <a:r>
                        <a:rPr lang="en-US" dirty="0"/>
                        <a:t>P</a:t>
                      </a:r>
                    </a:p>
                  </a:txBody>
                  <a:tcPr/>
                </a:tc>
                <a:tc>
                  <a:txBody>
                    <a:bodyPr/>
                    <a:lstStyle/>
                    <a:p>
                      <a:r>
                        <a:rPr lang="en-US" dirty="0"/>
                        <a:t>S</a:t>
                      </a:r>
                    </a:p>
                  </a:txBody>
                  <a:tcPr/>
                </a:tc>
                <a:tc>
                  <a:txBody>
                    <a:bodyPr/>
                    <a:lstStyle/>
                    <a:p>
                      <a:r>
                        <a:rPr lang="en-US" dirty="0"/>
                        <a:t>T</a:t>
                      </a:r>
                    </a:p>
                  </a:txBody>
                  <a:tcPr/>
                </a:tc>
                <a:tc>
                  <a:txBody>
                    <a:bodyPr/>
                    <a:lstStyle/>
                    <a:p>
                      <a:r>
                        <a:rPr lang="en-US" dirty="0"/>
                        <a:t>S</a:t>
                      </a:r>
                    </a:p>
                  </a:txBody>
                  <a:tcPr/>
                </a:tc>
                <a:extLst>
                  <a:ext uri="{0D108BD9-81ED-4DB2-BD59-A6C34878D82A}">
                    <a16:rowId xmlns:a16="http://schemas.microsoft.com/office/drawing/2014/main" val="356856769"/>
                  </a:ext>
                </a:extLst>
              </a:tr>
              <a:tr h="370840">
                <a:tc>
                  <a:txBody>
                    <a:bodyPr/>
                    <a:lstStyle/>
                    <a:p>
                      <a:r>
                        <a:rPr lang="en-US" b="0" dirty="0"/>
                        <a:t>Prototype</a:t>
                      </a:r>
                    </a:p>
                  </a:txBody>
                  <a:tcPr/>
                </a:tc>
                <a:tc>
                  <a:txBody>
                    <a:bodyPr/>
                    <a:lstStyle/>
                    <a:p>
                      <a:endParaRPr lang="en-US" dirty="0"/>
                    </a:p>
                  </a:txBody>
                  <a:tcPr/>
                </a:tc>
                <a:tc>
                  <a:txBody>
                    <a:bodyPr/>
                    <a:lstStyle/>
                    <a:p>
                      <a:r>
                        <a:rPr lang="en-US" dirty="0"/>
                        <a:t>S</a:t>
                      </a:r>
                    </a:p>
                  </a:txBody>
                  <a:tcPr/>
                </a:tc>
                <a:tc>
                  <a:txBody>
                    <a:bodyPr/>
                    <a:lstStyle/>
                    <a:p>
                      <a:r>
                        <a:rPr lang="en-US" dirty="0"/>
                        <a:t>S</a:t>
                      </a:r>
                    </a:p>
                  </a:txBody>
                  <a:tcPr/>
                </a:tc>
                <a:tc>
                  <a:txBody>
                    <a:bodyPr/>
                    <a:lstStyle/>
                    <a:p>
                      <a:r>
                        <a:rPr lang="en-US" dirty="0"/>
                        <a:t>P</a:t>
                      </a:r>
                    </a:p>
                  </a:txBody>
                  <a:tcPr/>
                </a:tc>
                <a:extLst>
                  <a:ext uri="{0D108BD9-81ED-4DB2-BD59-A6C34878D82A}">
                    <a16:rowId xmlns:a16="http://schemas.microsoft.com/office/drawing/2014/main" val="2030482973"/>
                  </a:ext>
                </a:extLst>
              </a:tr>
              <a:tr h="370840">
                <a:tc>
                  <a:txBody>
                    <a:bodyPr/>
                    <a:lstStyle/>
                    <a:p>
                      <a:r>
                        <a:rPr lang="en-US" dirty="0"/>
                        <a:t>Main Logic</a:t>
                      </a:r>
                    </a:p>
                  </a:txBody>
                  <a:tcPr/>
                </a:tc>
                <a:tc>
                  <a:txBody>
                    <a:bodyPr/>
                    <a:lstStyle/>
                    <a:p>
                      <a:endParaRPr lang="en-US" dirty="0"/>
                    </a:p>
                  </a:txBody>
                  <a:tcPr/>
                </a:tc>
                <a:tc>
                  <a:txBody>
                    <a:bodyPr/>
                    <a:lstStyle/>
                    <a:p>
                      <a:r>
                        <a:rPr lang="en-US" dirty="0"/>
                        <a:t>S</a:t>
                      </a:r>
                    </a:p>
                  </a:txBody>
                  <a:tcPr/>
                </a:tc>
                <a:tc>
                  <a:txBody>
                    <a:bodyPr/>
                    <a:lstStyle/>
                    <a:p>
                      <a:r>
                        <a:rPr lang="en-US" dirty="0"/>
                        <a:t>S</a:t>
                      </a:r>
                    </a:p>
                  </a:txBody>
                  <a:tcPr/>
                </a:tc>
                <a:tc>
                  <a:txBody>
                    <a:bodyPr/>
                    <a:lstStyle/>
                    <a:p>
                      <a:r>
                        <a:rPr lang="en-US" dirty="0"/>
                        <a:t>P</a:t>
                      </a:r>
                    </a:p>
                  </a:txBody>
                  <a:tcPr/>
                </a:tc>
                <a:extLst>
                  <a:ext uri="{0D108BD9-81ED-4DB2-BD59-A6C34878D82A}">
                    <a16:rowId xmlns:a16="http://schemas.microsoft.com/office/drawing/2014/main" val="2008410531"/>
                  </a:ext>
                </a:extLst>
              </a:tr>
              <a:tr h="370840">
                <a:tc>
                  <a:txBody>
                    <a:bodyPr/>
                    <a:lstStyle/>
                    <a:p>
                      <a:r>
                        <a:rPr lang="en-US" dirty="0"/>
                        <a:t>Ambient/Motion</a:t>
                      </a:r>
                    </a:p>
                  </a:txBody>
                  <a:tcPr/>
                </a:tc>
                <a:tc>
                  <a:txBody>
                    <a:bodyPr/>
                    <a:lstStyle/>
                    <a:p>
                      <a:r>
                        <a:rPr lang="en-US" dirty="0"/>
                        <a:t>S</a:t>
                      </a:r>
                    </a:p>
                  </a:txBody>
                  <a:tcPr/>
                </a:tc>
                <a:tc>
                  <a:txBody>
                    <a:bodyPr/>
                    <a:lstStyle/>
                    <a:p>
                      <a:endParaRPr lang="en-US" dirty="0"/>
                    </a:p>
                  </a:txBody>
                  <a:tcPr/>
                </a:tc>
                <a:tc>
                  <a:txBody>
                    <a:bodyPr/>
                    <a:lstStyle/>
                    <a:p>
                      <a:r>
                        <a:rPr lang="en-US" dirty="0"/>
                        <a:t>P</a:t>
                      </a:r>
                    </a:p>
                  </a:txBody>
                  <a:tcPr/>
                </a:tc>
                <a:tc>
                  <a:txBody>
                    <a:bodyPr/>
                    <a:lstStyle/>
                    <a:p>
                      <a:r>
                        <a:rPr lang="en-US" dirty="0"/>
                        <a:t>S</a:t>
                      </a:r>
                    </a:p>
                  </a:txBody>
                  <a:tcPr/>
                </a:tc>
                <a:extLst>
                  <a:ext uri="{0D108BD9-81ED-4DB2-BD59-A6C34878D82A}">
                    <a16:rowId xmlns:a16="http://schemas.microsoft.com/office/drawing/2014/main" val="1818755088"/>
                  </a:ext>
                </a:extLst>
              </a:tr>
              <a:tr h="370840">
                <a:tc>
                  <a:txBody>
                    <a:bodyPr/>
                    <a:lstStyle/>
                    <a:p>
                      <a:r>
                        <a:rPr lang="en-US" dirty="0"/>
                        <a:t>UI</a:t>
                      </a:r>
                    </a:p>
                  </a:txBody>
                  <a:tcPr/>
                </a:tc>
                <a:tc>
                  <a:txBody>
                    <a:bodyPr/>
                    <a:lstStyle/>
                    <a:p>
                      <a:endParaRPr lang="en-US" dirty="0"/>
                    </a:p>
                  </a:txBody>
                  <a:tcPr/>
                </a:tc>
                <a:tc>
                  <a:txBody>
                    <a:bodyPr/>
                    <a:lstStyle/>
                    <a:p>
                      <a:r>
                        <a:rPr lang="en-US" dirty="0"/>
                        <a:t>P</a:t>
                      </a:r>
                    </a:p>
                  </a:txBody>
                  <a:tcPr/>
                </a:tc>
                <a:tc>
                  <a:txBody>
                    <a:bodyPr/>
                    <a:lstStyle/>
                    <a:p>
                      <a:r>
                        <a:rPr lang="en-US" dirty="0"/>
                        <a:t>T</a:t>
                      </a:r>
                    </a:p>
                  </a:txBody>
                  <a:tcPr/>
                </a:tc>
                <a:tc>
                  <a:txBody>
                    <a:bodyPr/>
                    <a:lstStyle/>
                    <a:p>
                      <a:r>
                        <a:rPr lang="en-US" dirty="0"/>
                        <a:t>S</a:t>
                      </a:r>
                    </a:p>
                  </a:txBody>
                  <a:tcPr/>
                </a:tc>
                <a:extLst>
                  <a:ext uri="{0D108BD9-81ED-4DB2-BD59-A6C34878D82A}">
                    <a16:rowId xmlns:a16="http://schemas.microsoft.com/office/drawing/2014/main" val="3505939732"/>
                  </a:ext>
                </a:extLst>
              </a:tr>
              <a:tr h="370840">
                <a:tc>
                  <a:txBody>
                    <a:bodyPr/>
                    <a:lstStyle/>
                    <a:p>
                      <a:r>
                        <a:rPr lang="en-US" dirty="0"/>
                        <a:t>Bluetooth</a:t>
                      </a:r>
                    </a:p>
                  </a:txBody>
                  <a:tcPr/>
                </a:tc>
                <a:tc>
                  <a:txBody>
                    <a:bodyPr/>
                    <a:lstStyle/>
                    <a:p>
                      <a:r>
                        <a:rPr lang="en-US" dirty="0"/>
                        <a:t>S</a:t>
                      </a:r>
                    </a:p>
                  </a:txBody>
                  <a:tcPr/>
                </a:tc>
                <a:tc>
                  <a:txBody>
                    <a:bodyPr/>
                    <a:lstStyle/>
                    <a:p>
                      <a:r>
                        <a:rPr lang="en-US" dirty="0"/>
                        <a:t>P</a:t>
                      </a:r>
                    </a:p>
                  </a:txBody>
                  <a:tcPr/>
                </a:tc>
                <a:tc>
                  <a:txBody>
                    <a:bodyPr/>
                    <a:lstStyle/>
                    <a:p>
                      <a:endParaRPr lang="en-US"/>
                    </a:p>
                  </a:txBody>
                  <a:tcPr/>
                </a:tc>
                <a:tc>
                  <a:txBody>
                    <a:bodyPr/>
                    <a:lstStyle/>
                    <a:p>
                      <a:r>
                        <a:rPr lang="en-US" dirty="0"/>
                        <a:t>S</a:t>
                      </a:r>
                    </a:p>
                  </a:txBody>
                  <a:tcPr/>
                </a:tc>
                <a:extLst>
                  <a:ext uri="{0D108BD9-81ED-4DB2-BD59-A6C34878D82A}">
                    <a16:rowId xmlns:a16="http://schemas.microsoft.com/office/drawing/2014/main" val="2823963482"/>
                  </a:ext>
                </a:extLst>
              </a:tr>
              <a:tr h="370840">
                <a:tc>
                  <a:txBody>
                    <a:bodyPr/>
                    <a:lstStyle/>
                    <a:p>
                      <a:r>
                        <a:rPr lang="en-US" b="0" dirty="0"/>
                        <a:t>Signal Lighting</a:t>
                      </a:r>
                    </a:p>
                  </a:txBody>
                  <a:tcPr/>
                </a:tc>
                <a:tc>
                  <a:txBody>
                    <a:bodyPr/>
                    <a:lstStyle/>
                    <a:p>
                      <a:r>
                        <a:rPr lang="en-US" dirty="0"/>
                        <a:t>T</a:t>
                      </a:r>
                    </a:p>
                  </a:txBody>
                  <a:tcPr/>
                </a:tc>
                <a:tc>
                  <a:txBody>
                    <a:bodyPr/>
                    <a:lstStyle/>
                    <a:p>
                      <a:r>
                        <a:rPr lang="en-US" dirty="0"/>
                        <a:t>S</a:t>
                      </a:r>
                    </a:p>
                  </a:txBody>
                  <a:tcPr/>
                </a:tc>
                <a:tc>
                  <a:txBody>
                    <a:bodyPr/>
                    <a:lstStyle/>
                    <a:p>
                      <a:r>
                        <a:rPr lang="en-US" dirty="0"/>
                        <a:t>S</a:t>
                      </a:r>
                    </a:p>
                  </a:txBody>
                  <a:tcPr/>
                </a:tc>
                <a:tc>
                  <a:txBody>
                    <a:bodyPr/>
                    <a:lstStyle/>
                    <a:p>
                      <a:r>
                        <a:rPr lang="en-US" dirty="0"/>
                        <a:t>P</a:t>
                      </a:r>
                    </a:p>
                  </a:txBody>
                  <a:tcPr/>
                </a:tc>
                <a:extLst>
                  <a:ext uri="{0D108BD9-81ED-4DB2-BD59-A6C34878D82A}">
                    <a16:rowId xmlns:a16="http://schemas.microsoft.com/office/drawing/2014/main" val="1802871018"/>
                  </a:ext>
                </a:extLst>
              </a:tr>
              <a:tr h="370840">
                <a:tc>
                  <a:txBody>
                    <a:bodyPr/>
                    <a:lstStyle/>
                    <a:p>
                      <a:r>
                        <a:rPr lang="en-US" dirty="0"/>
                        <a:t>Smart Beverage</a:t>
                      </a:r>
                    </a:p>
                  </a:txBody>
                  <a:tcPr/>
                </a:tc>
                <a:tc>
                  <a:txBody>
                    <a:bodyPr/>
                    <a:lstStyle/>
                    <a:p>
                      <a:r>
                        <a:rPr lang="en-US" dirty="0"/>
                        <a:t>P</a:t>
                      </a:r>
                    </a:p>
                  </a:txBody>
                  <a:tcPr/>
                </a:tc>
                <a:tc>
                  <a:txBody>
                    <a:bodyPr/>
                    <a:lstStyle/>
                    <a:p>
                      <a:r>
                        <a:rPr lang="en-US" dirty="0"/>
                        <a:t>S</a:t>
                      </a:r>
                    </a:p>
                  </a:txBody>
                  <a:tcPr/>
                </a:tc>
                <a:tc>
                  <a:txBody>
                    <a:bodyPr/>
                    <a:lstStyle/>
                    <a:p>
                      <a:endParaRPr lang="en-US" dirty="0"/>
                    </a:p>
                  </a:txBody>
                  <a:tcPr/>
                </a:tc>
                <a:tc>
                  <a:txBody>
                    <a:bodyPr/>
                    <a:lstStyle/>
                    <a:p>
                      <a:r>
                        <a:rPr lang="en-US" dirty="0"/>
                        <a:t>S</a:t>
                      </a:r>
                    </a:p>
                  </a:txBody>
                  <a:tcPr/>
                </a:tc>
                <a:extLst>
                  <a:ext uri="{0D108BD9-81ED-4DB2-BD59-A6C34878D82A}">
                    <a16:rowId xmlns:a16="http://schemas.microsoft.com/office/drawing/2014/main" val="618560235"/>
                  </a:ext>
                </a:extLst>
              </a:tr>
              <a:tr h="370840">
                <a:tc>
                  <a:txBody>
                    <a:bodyPr/>
                    <a:lstStyle/>
                    <a:p>
                      <a:r>
                        <a:rPr lang="en-US" b="0" dirty="0"/>
                        <a:t>Touch</a:t>
                      </a:r>
                    </a:p>
                  </a:txBody>
                  <a:tcPr/>
                </a:tc>
                <a:tc>
                  <a:txBody>
                    <a:bodyPr/>
                    <a:lstStyle/>
                    <a:p>
                      <a:r>
                        <a:rPr lang="en-US" dirty="0"/>
                        <a:t>P</a:t>
                      </a:r>
                    </a:p>
                  </a:txBody>
                  <a:tcPr/>
                </a:tc>
                <a:tc>
                  <a:txBody>
                    <a:bodyPr/>
                    <a:lstStyle/>
                    <a:p>
                      <a:endParaRPr lang="en-US"/>
                    </a:p>
                  </a:txBody>
                  <a:tcPr/>
                </a:tc>
                <a:tc>
                  <a:txBody>
                    <a:bodyPr/>
                    <a:lstStyle/>
                    <a:p>
                      <a:endParaRPr lang="en-US" dirty="0"/>
                    </a:p>
                  </a:txBody>
                  <a:tcPr/>
                </a:tc>
                <a:tc>
                  <a:txBody>
                    <a:bodyPr/>
                    <a:lstStyle/>
                    <a:p>
                      <a:r>
                        <a:rPr lang="en-US" dirty="0"/>
                        <a:t>S</a:t>
                      </a:r>
                    </a:p>
                  </a:txBody>
                  <a:tcPr/>
                </a:tc>
                <a:extLst>
                  <a:ext uri="{0D108BD9-81ED-4DB2-BD59-A6C34878D82A}">
                    <a16:rowId xmlns:a16="http://schemas.microsoft.com/office/drawing/2014/main" val="838091635"/>
                  </a:ext>
                </a:extLst>
              </a:tr>
              <a:tr h="370840">
                <a:tc>
                  <a:txBody>
                    <a:bodyPr/>
                    <a:lstStyle/>
                    <a:p>
                      <a:r>
                        <a:rPr lang="en-US" b="0" dirty="0"/>
                        <a:t>Mobile App</a:t>
                      </a:r>
                    </a:p>
                  </a:txBody>
                  <a:tcPr/>
                </a:tc>
                <a:tc>
                  <a:txBody>
                    <a:bodyPr/>
                    <a:lstStyle/>
                    <a:p>
                      <a:endParaRPr lang="en-US" dirty="0"/>
                    </a:p>
                  </a:txBody>
                  <a:tcPr/>
                </a:tc>
                <a:tc>
                  <a:txBody>
                    <a:bodyPr/>
                    <a:lstStyle/>
                    <a:p>
                      <a:r>
                        <a:rPr lang="en-US" dirty="0"/>
                        <a:t>P</a:t>
                      </a:r>
                    </a:p>
                  </a:txBody>
                  <a:tcPr/>
                </a:tc>
                <a:tc>
                  <a:txBody>
                    <a:bodyPr/>
                    <a:lstStyle/>
                    <a:p>
                      <a:r>
                        <a:rPr lang="en-US" dirty="0"/>
                        <a:t>P</a:t>
                      </a:r>
                    </a:p>
                  </a:txBody>
                  <a:tcPr/>
                </a:tc>
                <a:tc>
                  <a:txBody>
                    <a:bodyPr/>
                    <a:lstStyle/>
                    <a:p>
                      <a:endParaRPr lang="en-US" dirty="0"/>
                    </a:p>
                  </a:txBody>
                  <a:tcPr/>
                </a:tc>
                <a:extLst>
                  <a:ext uri="{0D108BD9-81ED-4DB2-BD59-A6C34878D82A}">
                    <a16:rowId xmlns:a16="http://schemas.microsoft.com/office/drawing/2014/main" val="1628897322"/>
                  </a:ext>
                </a:extLst>
              </a:tr>
            </a:tbl>
          </a:graphicData>
        </a:graphic>
      </p:graphicFrame>
      <p:sp>
        <p:nvSpPr>
          <p:cNvPr id="2" name="TextBox 1">
            <a:extLst>
              <a:ext uri="{FF2B5EF4-FFF2-40B4-BE49-F238E27FC236}">
                <a16:creationId xmlns:a16="http://schemas.microsoft.com/office/drawing/2014/main" id="{91E1695E-A1EE-4E0F-9744-1C87AA600ECA}"/>
              </a:ext>
            </a:extLst>
          </p:cNvPr>
          <p:cNvSpPr txBox="1"/>
          <p:nvPr/>
        </p:nvSpPr>
        <p:spPr>
          <a:xfrm>
            <a:off x="2286958" y="5847833"/>
            <a:ext cx="4615366" cy="369332"/>
          </a:xfrm>
          <a:prstGeom prst="rect">
            <a:avLst/>
          </a:prstGeom>
          <a:noFill/>
        </p:spPr>
        <p:txBody>
          <a:bodyPr wrap="none" rtlCol="0">
            <a:spAutoFit/>
          </a:bodyPr>
          <a:lstStyle/>
          <a:p>
            <a:r>
              <a:rPr lang="en-US" sz="1800" dirty="0">
                <a:solidFill>
                  <a:schemeClr val="bg1"/>
                </a:solidFill>
              </a:rPr>
              <a:t>P = Primary    S = Secondary    T = Tertiary</a:t>
            </a:r>
          </a:p>
        </p:txBody>
      </p:sp>
      <p:sp>
        <p:nvSpPr>
          <p:cNvPr id="9" name="TextBox 8">
            <a:extLst>
              <a:ext uri="{FF2B5EF4-FFF2-40B4-BE49-F238E27FC236}">
                <a16:creationId xmlns:a16="http://schemas.microsoft.com/office/drawing/2014/main" id="{62A31D79-8F40-446F-AC94-17FEB4D70E46}"/>
              </a:ext>
            </a:extLst>
          </p:cNvPr>
          <p:cNvSpPr txBox="1"/>
          <p:nvPr/>
        </p:nvSpPr>
        <p:spPr>
          <a:xfrm>
            <a:off x="86700" y="6532832"/>
            <a:ext cx="314510" cy="307777"/>
          </a:xfrm>
          <a:prstGeom prst="rect">
            <a:avLst/>
          </a:prstGeom>
          <a:noFill/>
        </p:spPr>
        <p:txBody>
          <a:bodyPr wrap="none" rtlCol="0">
            <a:spAutoFit/>
          </a:bodyPr>
          <a:lstStyle/>
          <a:p>
            <a:r>
              <a:rPr lang="en-US" dirty="0"/>
              <a:t>D</a:t>
            </a:r>
          </a:p>
        </p:txBody>
      </p:sp>
    </p:spTree>
    <p:extLst>
      <p:ext uri="{BB962C8B-B14F-4D97-AF65-F5344CB8AC3E}">
        <p14:creationId xmlns:p14="http://schemas.microsoft.com/office/powerpoint/2010/main" val="41063938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60CBD-DA85-2E4F-8296-46146722FC69}"/>
              </a:ext>
            </a:extLst>
          </p:cNvPr>
          <p:cNvSpPr>
            <a:spLocks noGrp="1"/>
          </p:cNvSpPr>
          <p:nvPr>
            <p:ph type="title"/>
          </p:nvPr>
        </p:nvSpPr>
        <p:spPr/>
        <p:txBody>
          <a:bodyPr>
            <a:normAutofit/>
          </a:bodyPr>
          <a:lstStyle/>
          <a:p>
            <a:r>
              <a:rPr lang="en-US" b="1" dirty="0">
                <a:solidFill>
                  <a:srgbClr val="00B0F0"/>
                </a:solidFill>
              </a:rPr>
              <a:t>Budget</a:t>
            </a:r>
          </a:p>
        </p:txBody>
      </p:sp>
      <p:graphicFrame>
        <p:nvGraphicFramePr>
          <p:cNvPr id="6" name="Table 5">
            <a:extLst>
              <a:ext uri="{FF2B5EF4-FFF2-40B4-BE49-F238E27FC236}">
                <a16:creationId xmlns:a16="http://schemas.microsoft.com/office/drawing/2014/main" id="{54244B22-A5D6-4E5B-9614-EB03D79562C8}"/>
              </a:ext>
            </a:extLst>
          </p:cNvPr>
          <p:cNvGraphicFramePr>
            <a:graphicFrameLocks noGrp="1"/>
          </p:cNvGraphicFramePr>
          <p:nvPr>
            <p:extLst>
              <p:ext uri="{D42A27DB-BD31-4B8C-83A1-F6EECF244321}">
                <p14:modId xmlns:p14="http://schemas.microsoft.com/office/powerpoint/2010/main" val="2690973628"/>
              </p:ext>
            </p:extLst>
          </p:nvPr>
        </p:nvGraphicFramePr>
        <p:xfrm>
          <a:off x="1709978" y="1665797"/>
          <a:ext cx="5724044" cy="2753802"/>
        </p:xfrm>
        <a:graphic>
          <a:graphicData uri="http://schemas.openxmlformats.org/drawingml/2006/table">
            <a:tbl>
              <a:tblPr bandRow="1">
                <a:tableStyleId>{284E427A-3D55-4303-BF80-6455036E1DE7}</a:tableStyleId>
              </a:tblPr>
              <a:tblGrid>
                <a:gridCol w="3724449">
                  <a:extLst>
                    <a:ext uri="{9D8B030D-6E8A-4147-A177-3AD203B41FA5}">
                      <a16:colId xmlns:a16="http://schemas.microsoft.com/office/drawing/2014/main" val="3877710433"/>
                    </a:ext>
                  </a:extLst>
                </a:gridCol>
                <a:gridCol w="1999595">
                  <a:extLst>
                    <a:ext uri="{9D8B030D-6E8A-4147-A177-3AD203B41FA5}">
                      <a16:colId xmlns:a16="http://schemas.microsoft.com/office/drawing/2014/main" val="3928460277"/>
                    </a:ext>
                  </a:extLst>
                </a:gridCol>
              </a:tblGrid>
              <a:tr h="458967">
                <a:tc>
                  <a:txBody>
                    <a:bodyPr/>
                    <a:lstStyle/>
                    <a:p>
                      <a:pPr marL="0" marR="0" algn="ctr">
                        <a:spcBef>
                          <a:spcPts val="0"/>
                        </a:spcBef>
                        <a:spcAft>
                          <a:spcPts val="0"/>
                        </a:spcAft>
                      </a:pPr>
                      <a:r>
                        <a:rPr lang="en-US" sz="2000" dirty="0">
                          <a:effectLst/>
                          <a:latin typeface="Calibri" panose="020F0502020204030204" pitchFamily="34" charset="0"/>
                          <a:ea typeface="Calibri" panose="020F0502020204030204" pitchFamily="34" charset="0"/>
                        </a:rPr>
                        <a:t>Development Boards</a:t>
                      </a:r>
                    </a:p>
                  </a:txBody>
                  <a:tcPr marL="68580" marR="68580" marT="0" marB="0" anchor="ctr"/>
                </a:tc>
                <a:tc>
                  <a:txBody>
                    <a:bodyPr/>
                    <a:lstStyle/>
                    <a:p>
                      <a:pPr marL="0" marR="0" algn="ctr">
                        <a:spcBef>
                          <a:spcPts val="0"/>
                        </a:spcBef>
                        <a:spcAft>
                          <a:spcPts val="0"/>
                        </a:spcAft>
                      </a:pPr>
                      <a:r>
                        <a:rPr lang="en-US" sz="2000" dirty="0">
                          <a:effectLst/>
                          <a:latin typeface="Calibri" panose="020F0502020204030204" pitchFamily="34" charset="0"/>
                          <a:ea typeface="Calibri" panose="020F0502020204030204" pitchFamily="34" charset="0"/>
                        </a:rPr>
                        <a:t>$50</a:t>
                      </a:r>
                    </a:p>
                  </a:txBody>
                  <a:tcPr marL="68580" marR="68580" marT="0" marB="0" anchor="ctr"/>
                </a:tc>
                <a:extLst>
                  <a:ext uri="{0D108BD9-81ED-4DB2-BD59-A6C34878D82A}">
                    <a16:rowId xmlns:a16="http://schemas.microsoft.com/office/drawing/2014/main" val="1872485021"/>
                  </a:ext>
                </a:extLst>
              </a:tr>
              <a:tr h="458967">
                <a:tc>
                  <a:txBody>
                    <a:bodyPr/>
                    <a:lstStyle/>
                    <a:p>
                      <a:pPr marL="0" marR="0" algn="ctr">
                        <a:spcBef>
                          <a:spcPts val="0"/>
                        </a:spcBef>
                        <a:spcAft>
                          <a:spcPts val="0"/>
                        </a:spcAft>
                      </a:pPr>
                      <a:r>
                        <a:rPr lang="en-US" sz="2000" dirty="0">
                          <a:effectLst/>
                          <a:latin typeface="Calibri" panose="020F0502020204030204" pitchFamily="34" charset="0"/>
                          <a:ea typeface="Calibri" panose="020F0502020204030204" pitchFamily="34" charset="0"/>
                        </a:rPr>
                        <a:t>Mouser Components</a:t>
                      </a:r>
                    </a:p>
                  </a:txBody>
                  <a:tcPr marL="68580" marR="68580" marT="0" marB="0" anchor="ctr"/>
                </a:tc>
                <a:tc>
                  <a:txBody>
                    <a:bodyPr/>
                    <a:lstStyle/>
                    <a:p>
                      <a:pPr marL="0" marR="0" algn="ctr">
                        <a:spcBef>
                          <a:spcPts val="0"/>
                        </a:spcBef>
                        <a:spcAft>
                          <a:spcPts val="0"/>
                        </a:spcAft>
                      </a:pPr>
                      <a:r>
                        <a:rPr lang="en-US" sz="2000" dirty="0">
                          <a:effectLst/>
                        </a:rPr>
                        <a:t>$150</a:t>
                      </a:r>
                      <a:endParaRPr lang="en-US" sz="20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725812189"/>
                  </a:ext>
                </a:extLst>
              </a:tr>
              <a:tr h="458967">
                <a:tc>
                  <a:txBody>
                    <a:bodyPr/>
                    <a:lstStyle/>
                    <a:p>
                      <a:pPr marL="0" marR="0" algn="ctr">
                        <a:spcBef>
                          <a:spcPts val="0"/>
                        </a:spcBef>
                        <a:spcAft>
                          <a:spcPts val="0"/>
                        </a:spcAft>
                      </a:pPr>
                      <a:r>
                        <a:rPr lang="en-US" sz="2000" dirty="0">
                          <a:effectLst/>
                          <a:latin typeface="Calibri" panose="020F0502020204030204" pitchFamily="34" charset="0"/>
                          <a:ea typeface="Calibri" panose="020F0502020204030204" pitchFamily="34" charset="0"/>
                        </a:rPr>
                        <a:t>Prototype (Sensors, LEDs, Buttons)</a:t>
                      </a:r>
                    </a:p>
                  </a:txBody>
                  <a:tcPr marL="68580" marR="68580" marT="0" marB="0" anchor="ctr"/>
                </a:tc>
                <a:tc>
                  <a:txBody>
                    <a:bodyPr/>
                    <a:lstStyle/>
                    <a:p>
                      <a:pPr marL="0" marR="0" algn="ctr">
                        <a:spcBef>
                          <a:spcPts val="0"/>
                        </a:spcBef>
                        <a:spcAft>
                          <a:spcPts val="0"/>
                        </a:spcAft>
                      </a:pPr>
                      <a:r>
                        <a:rPr lang="en-US" sz="2000" dirty="0">
                          <a:effectLst/>
                        </a:rPr>
                        <a:t>$105</a:t>
                      </a:r>
                      <a:endParaRPr lang="en-US" sz="20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92055889"/>
                  </a:ext>
                </a:extLst>
              </a:tr>
              <a:tr h="458967">
                <a:tc>
                  <a:txBody>
                    <a:bodyPr/>
                    <a:lstStyle/>
                    <a:p>
                      <a:pPr marL="0" marR="0" algn="ctr">
                        <a:spcBef>
                          <a:spcPts val="0"/>
                        </a:spcBef>
                        <a:spcAft>
                          <a:spcPts val="0"/>
                        </a:spcAft>
                      </a:pPr>
                      <a:r>
                        <a:rPr lang="en-US" sz="2000" dirty="0">
                          <a:effectLst/>
                          <a:latin typeface="Calibri" panose="020F0502020204030204" pitchFamily="34" charset="0"/>
                          <a:ea typeface="Calibri" panose="020F0502020204030204" pitchFamily="34" charset="0"/>
                        </a:rPr>
                        <a:t>PCB</a:t>
                      </a:r>
                    </a:p>
                  </a:txBody>
                  <a:tcPr marL="68580" marR="68580" marT="0" marB="0" anchor="ctr"/>
                </a:tc>
                <a:tc>
                  <a:txBody>
                    <a:bodyPr/>
                    <a:lstStyle/>
                    <a:p>
                      <a:pPr marL="0" marR="0" algn="ctr">
                        <a:spcBef>
                          <a:spcPts val="0"/>
                        </a:spcBef>
                        <a:spcAft>
                          <a:spcPts val="0"/>
                        </a:spcAft>
                      </a:pPr>
                      <a:r>
                        <a:rPr lang="en-US" sz="2000" dirty="0">
                          <a:effectLst/>
                        </a:rPr>
                        <a:t>$40</a:t>
                      </a:r>
                      <a:endParaRPr lang="en-US" sz="20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900723356"/>
                  </a:ext>
                </a:extLst>
              </a:tr>
              <a:tr h="458967">
                <a:tc>
                  <a:txBody>
                    <a:bodyPr/>
                    <a:lstStyle/>
                    <a:p>
                      <a:pPr marL="0" marR="0" algn="ctr">
                        <a:spcBef>
                          <a:spcPts val="0"/>
                        </a:spcBef>
                        <a:spcAft>
                          <a:spcPts val="0"/>
                        </a:spcAft>
                      </a:pPr>
                      <a:r>
                        <a:rPr lang="en-US" sz="2000" dirty="0">
                          <a:effectLst/>
                          <a:latin typeface="Calibri" panose="020F0502020204030204" pitchFamily="34" charset="0"/>
                          <a:ea typeface="Calibri" panose="020F0502020204030204" pitchFamily="34" charset="0"/>
                        </a:rPr>
                        <a:t>Box Construction</a:t>
                      </a:r>
                    </a:p>
                  </a:txBody>
                  <a:tcPr marL="68580" marR="68580" marT="0" marB="0" anchor="ctr"/>
                </a:tc>
                <a:tc>
                  <a:txBody>
                    <a:bodyPr/>
                    <a:lstStyle/>
                    <a:p>
                      <a:pPr marL="0" marR="0" algn="ctr">
                        <a:spcBef>
                          <a:spcPts val="0"/>
                        </a:spcBef>
                        <a:spcAft>
                          <a:spcPts val="0"/>
                        </a:spcAft>
                      </a:pPr>
                      <a:r>
                        <a:rPr lang="en-US" sz="2000" dirty="0">
                          <a:effectLst/>
                        </a:rPr>
                        <a:t>$65</a:t>
                      </a:r>
                      <a:endParaRPr lang="en-US" sz="20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197026160"/>
                  </a:ext>
                </a:extLst>
              </a:tr>
              <a:tr h="458967">
                <a:tc>
                  <a:txBody>
                    <a:bodyPr/>
                    <a:lstStyle/>
                    <a:p>
                      <a:pPr marL="0" marR="0" algn="ctr">
                        <a:spcBef>
                          <a:spcPts val="0"/>
                        </a:spcBef>
                        <a:spcAft>
                          <a:spcPts val="0"/>
                        </a:spcAft>
                      </a:pPr>
                      <a:r>
                        <a:rPr lang="en-US" sz="2000" b="1" dirty="0">
                          <a:effectLst/>
                          <a:latin typeface="Calibri" panose="020F0502020204030204" pitchFamily="34" charset="0"/>
                          <a:ea typeface="Calibri" panose="020F0502020204030204" pitchFamily="34" charset="0"/>
                        </a:rPr>
                        <a:t>Total</a:t>
                      </a:r>
                    </a:p>
                  </a:txBody>
                  <a:tcPr marL="68580" marR="68580" marT="0" marB="0" anchor="ctr"/>
                </a:tc>
                <a:tc>
                  <a:txBody>
                    <a:bodyPr/>
                    <a:lstStyle/>
                    <a:p>
                      <a:pPr marL="0" marR="0" algn="ctr">
                        <a:spcBef>
                          <a:spcPts val="0"/>
                        </a:spcBef>
                        <a:spcAft>
                          <a:spcPts val="0"/>
                        </a:spcAft>
                      </a:pPr>
                      <a:r>
                        <a:rPr lang="en-US" sz="2000" b="1" dirty="0">
                          <a:effectLst/>
                        </a:rPr>
                        <a:t>~$410</a:t>
                      </a:r>
                      <a:endParaRPr lang="en-US" sz="2000" b="1"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984852108"/>
                  </a:ext>
                </a:extLst>
              </a:tr>
            </a:tbl>
          </a:graphicData>
        </a:graphic>
      </p:graphicFrame>
      <p:sp>
        <p:nvSpPr>
          <p:cNvPr id="7" name="TextBox 6">
            <a:extLst>
              <a:ext uri="{FF2B5EF4-FFF2-40B4-BE49-F238E27FC236}">
                <a16:creationId xmlns:a16="http://schemas.microsoft.com/office/drawing/2014/main" id="{DAB0D715-001E-4224-9ABA-7880DDDAC078}"/>
              </a:ext>
            </a:extLst>
          </p:cNvPr>
          <p:cNvSpPr txBox="1"/>
          <p:nvPr/>
        </p:nvSpPr>
        <p:spPr>
          <a:xfrm>
            <a:off x="312420" y="4659730"/>
            <a:ext cx="8519160" cy="1477328"/>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sz="1800" dirty="0">
                <a:solidFill>
                  <a:schemeClr val="bg1"/>
                </a:solidFill>
              </a:rPr>
              <a:t>Mouser components include resistors, photodiodes, LEDs, capacitors, Op-amps, and MCU</a:t>
            </a:r>
          </a:p>
          <a:p>
            <a:pPr>
              <a:buClr>
                <a:schemeClr val="bg1"/>
              </a:buClr>
            </a:pPr>
            <a:endParaRPr lang="en-US" sz="1800" dirty="0">
              <a:solidFill>
                <a:schemeClr val="bg1"/>
              </a:solidFill>
            </a:endParaRPr>
          </a:p>
          <a:p>
            <a:pPr marL="285750" indent="-285750">
              <a:buClr>
                <a:schemeClr val="bg1"/>
              </a:buClr>
              <a:buFont typeface="Arial" panose="020B0604020202020204" pitchFamily="34" charset="0"/>
              <a:buChar char="•"/>
            </a:pPr>
            <a:r>
              <a:rPr lang="en-US" sz="1800" dirty="0">
                <a:solidFill>
                  <a:schemeClr val="bg1"/>
                </a:solidFill>
              </a:rPr>
              <a:t>Prototype components include IR sensors, photocell, loadcell, smart LEDs, capacitive buttons, and the LCD</a:t>
            </a:r>
            <a:endParaRPr lang="en-US" sz="2000" dirty="0">
              <a:solidFill>
                <a:schemeClr val="bg1"/>
              </a:solidFill>
            </a:endParaRPr>
          </a:p>
        </p:txBody>
      </p:sp>
      <p:sp>
        <p:nvSpPr>
          <p:cNvPr id="8" name="TextBox 7">
            <a:extLst>
              <a:ext uri="{FF2B5EF4-FFF2-40B4-BE49-F238E27FC236}">
                <a16:creationId xmlns:a16="http://schemas.microsoft.com/office/drawing/2014/main" id="{B7DAAA1C-71B8-404E-B181-7A544FF69588}"/>
              </a:ext>
            </a:extLst>
          </p:cNvPr>
          <p:cNvSpPr txBox="1"/>
          <p:nvPr/>
        </p:nvSpPr>
        <p:spPr>
          <a:xfrm>
            <a:off x="86700" y="6532832"/>
            <a:ext cx="314510" cy="307777"/>
          </a:xfrm>
          <a:prstGeom prst="rect">
            <a:avLst/>
          </a:prstGeom>
          <a:noFill/>
        </p:spPr>
        <p:txBody>
          <a:bodyPr wrap="none" rtlCol="0">
            <a:spAutoFit/>
          </a:bodyPr>
          <a:lstStyle/>
          <a:p>
            <a:r>
              <a:rPr lang="en-US" dirty="0"/>
              <a:t>D</a:t>
            </a:r>
          </a:p>
        </p:txBody>
      </p:sp>
    </p:spTree>
    <p:extLst>
      <p:ext uri="{BB962C8B-B14F-4D97-AF65-F5344CB8AC3E}">
        <p14:creationId xmlns:p14="http://schemas.microsoft.com/office/powerpoint/2010/main" val="19359018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60CBD-DA85-2E4F-8296-46146722FC69}"/>
              </a:ext>
            </a:extLst>
          </p:cNvPr>
          <p:cNvSpPr>
            <a:spLocks noGrp="1"/>
          </p:cNvSpPr>
          <p:nvPr>
            <p:ph type="title"/>
          </p:nvPr>
        </p:nvSpPr>
        <p:spPr/>
        <p:txBody>
          <a:bodyPr>
            <a:normAutofit/>
          </a:bodyPr>
          <a:lstStyle/>
          <a:p>
            <a:r>
              <a:rPr lang="en-US" b="1" dirty="0">
                <a:solidFill>
                  <a:srgbClr val="00B0F0"/>
                </a:solidFill>
              </a:rPr>
              <a:t>Progress</a:t>
            </a:r>
          </a:p>
        </p:txBody>
      </p:sp>
      <p:graphicFrame>
        <p:nvGraphicFramePr>
          <p:cNvPr id="2" name="Chart 1">
            <a:extLst>
              <a:ext uri="{FF2B5EF4-FFF2-40B4-BE49-F238E27FC236}">
                <a16:creationId xmlns:a16="http://schemas.microsoft.com/office/drawing/2014/main" id="{D34C94B1-0926-8F44-8E5D-83FD6F4B89BB}"/>
              </a:ext>
            </a:extLst>
          </p:cNvPr>
          <p:cNvGraphicFramePr/>
          <p:nvPr>
            <p:extLst>
              <p:ext uri="{D42A27DB-BD31-4B8C-83A1-F6EECF244321}">
                <p14:modId xmlns:p14="http://schemas.microsoft.com/office/powerpoint/2010/main" val="710937266"/>
              </p:ext>
            </p:extLst>
          </p:nvPr>
        </p:nvGraphicFramePr>
        <p:xfrm>
          <a:off x="430829" y="1357242"/>
          <a:ext cx="8179516" cy="488453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98E83F3A-F5D6-46A3-9D52-71477C4A23D1}"/>
              </a:ext>
            </a:extLst>
          </p:cNvPr>
          <p:cNvSpPr txBox="1"/>
          <p:nvPr/>
        </p:nvSpPr>
        <p:spPr>
          <a:xfrm>
            <a:off x="86700" y="6532832"/>
            <a:ext cx="314510" cy="307777"/>
          </a:xfrm>
          <a:prstGeom prst="rect">
            <a:avLst/>
          </a:prstGeom>
          <a:noFill/>
        </p:spPr>
        <p:txBody>
          <a:bodyPr wrap="none" rtlCol="0">
            <a:spAutoFit/>
          </a:bodyPr>
          <a:lstStyle/>
          <a:p>
            <a:r>
              <a:rPr lang="en-US" dirty="0"/>
              <a:t>D</a:t>
            </a:r>
          </a:p>
        </p:txBody>
      </p:sp>
    </p:spTree>
    <p:extLst>
      <p:ext uri="{BB962C8B-B14F-4D97-AF65-F5344CB8AC3E}">
        <p14:creationId xmlns:p14="http://schemas.microsoft.com/office/powerpoint/2010/main" val="41808338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60CBD-DA85-2E4F-8296-46146722FC69}"/>
              </a:ext>
            </a:extLst>
          </p:cNvPr>
          <p:cNvSpPr>
            <a:spLocks noGrp="1"/>
          </p:cNvSpPr>
          <p:nvPr>
            <p:ph type="title"/>
          </p:nvPr>
        </p:nvSpPr>
        <p:spPr/>
        <p:txBody>
          <a:bodyPr>
            <a:normAutofit/>
          </a:bodyPr>
          <a:lstStyle/>
          <a:p>
            <a:r>
              <a:rPr lang="en-US" b="1" dirty="0">
                <a:solidFill>
                  <a:srgbClr val="00B0F0"/>
                </a:solidFill>
              </a:rPr>
              <a:t>Sponsorship Opportunities	</a:t>
            </a:r>
          </a:p>
        </p:txBody>
      </p:sp>
      <p:sp>
        <p:nvSpPr>
          <p:cNvPr id="2" name="Text Placeholder 1"/>
          <p:cNvSpPr>
            <a:spLocks noGrp="1"/>
          </p:cNvSpPr>
          <p:nvPr>
            <p:ph type="body" idx="1"/>
          </p:nvPr>
        </p:nvSpPr>
        <p:spPr>
          <a:xfrm>
            <a:off x="149474" y="1155700"/>
            <a:ext cx="5763646" cy="4967700"/>
          </a:xfrm>
        </p:spPr>
        <p:txBody>
          <a:bodyPr/>
          <a:lstStyle/>
          <a:p>
            <a:r>
              <a:rPr lang="en-US" sz="2800" dirty="0"/>
              <a:t>Self Funded</a:t>
            </a:r>
          </a:p>
          <a:p>
            <a:r>
              <a:rPr lang="en-US" sz="2800" dirty="0"/>
              <a:t>Currently In Budget</a:t>
            </a:r>
          </a:p>
          <a:p>
            <a:r>
              <a:rPr lang="en-US" sz="2800" dirty="0"/>
              <a:t>Working to find sponsor with local restaurants</a:t>
            </a:r>
          </a:p>
          <a:p>
            <a:r>
              <a:rPr lang="en-US" sz="2800" dirty="0"/>
              <a:t>Any takers?</a:t>
            </a:r>
          </a:p>
          <a:p>
            <a:pPr marL="63500" indent="0">
              <a:buNone/>
            </a:pPr>
            <a:endParaRPr lang="en-US" dirty="0"/>
          </a:p>
          <a:p>
            <a:endParaRPr lang="en-US" dirty="0"/>
          </a:p>
        </p:txBody>
      </p:sp>
      <p:sp>
        <p:nvSpPr>
          <p:cNvPr id="4" name="TextBox 3">
            <a:extLst>
              <a:ext uri="{FF2B5EF4-FFF2-40B4-BE49-F238E27FC236}">
                <a16:creationId xmlns:a16="http://schemas.microsoft.com/office/drawing/2014/main" id="{BA5593FA-F78D-4050-A2FF-BAC27AFCC832}"/>
              </a:ext>
            </a:extLst>
          </p:cNvPr>
          <p:cNvSpPr txBox="1"/>
          <p:nvPr/>
        </p:nvSpPr>
        <p:spPr>
          <a:xfrm>
            <a:off x="86700" y="6532832"/>
            <a:ext cx="314510" cy="307777"/>
          </a:xfrm>
          <a:prstGeom prst="rect">
            <a:avLst/>
          </a:prstGeom>
          <a:noFill/>
        </p:spPr>
        <p:txBody>
          <a:bodyPr wrap="none" rtlCol="0">
            <a:spAutoFit/>
          </a:bodyPr>
          <a:lstStyle/>
          <a:p>
            <a:r>
              <a:rPr lang="en-US" dirty="0"/>
              <a:t>D</a:t>
            </a:r>
          </a:p>
        </p:txBody>
      </p:sp>
    </p:spTree>
    <p:extLst>
      <p:ext uri="{BB962C8B-B14F-4D97-AF65-F5344CB8AC3E}">
        <p14:creationId xmlns:p14="http://schemas.microsoft.com/office/powerpoint/2010/main" val="224176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wipe(down)">
                                      <p:cBhvr>
                                        <p:cTn id="7" dur="580">
                                          <p:stCondLst>
                                            <p:cond delay="0"/>
                                          </p:stCondLst>
                                        </p:cTn>
                                        <p:tgtEl>
                                          <p:spTgt spid="2">
                                            <p:txEl>
                                              <p:pRg st="3" end="3"/>
                                            </p:txEl>
                                          </p:spTgt>
                                        </p:tgtEl>
                                      </p:cBhvr>
                                    </p:animEffect>
                                    <p:anim calcmode="lin" valueType="num">
                                      <p:cBhvr>
                                        <p:cTn id="8" dur="1822" tmFilter="0,0; 0.14,0.36; 0.43,0.73; 0.71,0.91; 1.0,1.0">
                                          <p:stCondLst>
                                            <p:cond delay="0"/>
                                          </p:stCondLst>
                                        </p:cTn>
                                        <p:tgtEl>
                                          <p:spTgt spid="2">
                                            <p:txEl>
                                              <p:pRg st="3" end="3"/>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xEl>
                                              <p:pRg st="3" end="3"/>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xEl>
                                              <p:pRg st="3" end="3"/>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xEl>
                                              <p:pRg st="3" end="3"/>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xEl>
                                              <p:pRg st="3" end="3"/>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xEl>
                                              <p:pRg st="3" end="3"/>
                                            </p:txEl>
                                          </p:spTgt>
                                        </p:tgtEl>
                                      </p:cBhvr>
                                      <p:to x="100000" y="60000"/>
                                    </p:animScale>
                                    <p:animScale>
                                      <p:cBhvr>
                                        <p:cTn id="14" dur="166" decel="50000">
                                          <p:stCondLst>
                                            <p:cond delay="676"/>
                                          </p:stCondLst>
                                        </p:cTn>
                                        <p:tgtEl>
                                          <p:spTgt spid="2">
                                            <p:txEl>
                                              <p:pRg st="3" end="3"/>
                                            </p:txEl>
                                          </p:spTgt>
                                        </p:tgtEl>
                                      </p:cBhvr>
                                      <p:to x="100000" y="100000"/>
                                    </p:animScale>
                                    <p:animScale>
                                      <p:cBhvr>
                                        <p:cTn id="15" dur="26">
                                          <p:stCondLst>
                                            <p:cond delay="1312"/>
                                          </p:stCondLst>
                                        </p:cTn>
                                        <p:tgtEl>
                                          <p:spTgt spid="2">
                                            <p:txEl>
                                              <p:pRg st="3" end="3"/>
                                            </p:txEl>
                                          </p:spTgt>
                                        </p:tgtEl>
                                      </p:cBhvr>
                                      <p:to x="100000" y="80000"/>
                                    </p:animScale>
                                    <p:animScale>
                                      <p:cBhvr>
                                        <p:cTn id="16" dur="166" decel="50000">
                                          <p:stCondLst>
                                            <p:cond delay="1338"/>
                                          </p:stCondLst>
                                        </p:cTn>
                                        <p:tgtEl>
                                          <p:spTgt spid="2">
                                            <p:txEl>
                                              <p:pRg st="3" end="3"/>
                                            </p:txEl>
                                          </p:spTgt>
                                        </p:tgtEl>
                                      </p:cBhvr>
                                      <p:to x="100000" y="100000"/>
                                    </p:animScale>
                                    <p:animScale>
                                      <p:cBhvr>
                                        <p:cTn id="17" dur="26">
                                          <p:stCondLst>
                                            <p:cond delay="1642"/>
                                          </p:stCondLst>
                                        </p:cTn>
                                        <p:tgtEl>
                                          <p:spTgt spid="2">
                                            <p:txEl>
                                              <p:pRg st="3" end="3"/>
                                            </p:txEl>
                                          </p:spTgt>
                                        </p:tgtEl>
                                      </p:cBhvr>
                                      <p:to x="100000" y="90000"/>
                                    </p:animScale>
                                    <p:animScale>
                                      <p:cBhvr>
                                        <p:cTn id="18" dur="166" decel="50000">
                                          <p:stCondLst>
                                            <p:cond delay="1668"/>
                                          </p:stCondLst>
                                        </p:cTn>
                                        <p:tgtEl>
                                          <p:spTgt spid="2">
                                            <p:txEl>
                                              <p:pRg st="3" end="3"/>
                                            </p:txEl>
                                          </p:spTgt>
                                        </p:tgtEl>
                                      </p:cBhvr>
                                      <p:to x="100000" y="100000"/>
                                    </p:animScale>
                                    <p:animScale>
                                      <p:cBhvr>
                                        <p:cTn id="19" dur="26">
                                          <p:stCondLst>
                                            <p:cond delay="1808"/>
                                          </p:stCondLst>
                                        </p:cTn>
                                        <p:tgtEl>
                                          <p:spTgt spid="2">
                                            <p:txEl>
                                              <p:pRg st="3" end="3"/>
                                            </p:txEl>
                                          </p:spTgt>
                                        </p:tgtEl>
                                      </p:cBhvr>
                                      <p:to x="100000" y="95000"/>
                                    </p:animScale>
                                    <p:animScale>
                                      <p:cBhvr>
                                        <p:cTn id="20" dur="166" decel="50000">
                                          <p:stCondLst>
                                            <p:cond delay="1834"/>
                                          </p:stCondLst>
                                        </p:cTn>
                                        <p:tgtEl>
                                          <p:spTgt spid="2">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BE7AAD-4D54-43D1-9DB4-AFBAE777A0A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95" b="97458" l="9537" r="94823">
                        <a14:foregroundMark x1="15804" y1="6215" x2="70027" y2="12147"/>
                        <a14:foregroundMark x1="70027" y1="12147" x2="85014" y2="11017"/>
                        <a14:foregroundMark x1="85014" y1="11017" x2="95095" y2="22599"/>
                        <a14:foregroundMark x1="95095" y1="22599" x2="93733" y2="52825"/>
                        <a14:foregroundMark x1="93733" y1="52825" x2="57493" y2="51412"/>
                        <a14:foregroundMark x1="11444" y1="5085" x2="25341" y2="3672"/>
                        <a14:foregroundMark x1="25341" y1="3672" x2="82016" y2="7345"/>
                        <a14:foregroundMark x1="82016" y1="7345" x2="91553" y2="5932"/>
                        <a14:foregroundMark x1="12262" y1="4802" x2="9537" y2="3107"/>
                        <a14:foregroundMark x1="42779" y1="2825" x2="42779" y2="2825"/>
                        <a14:foregroundMark x1="46049" y1="2542" x2="46049" y2="2542"/>
                        <a14:foregroundMark x1="49319" y1="3390" x2="49319" y2="3390"/>
                        <a14:foregroundMark x1="53678" y1="1977" x2="28065" y2="2825"/>
                        <a14:foregroundMark x1="95095" y1="2825" x2="94823" y2="4520"/>
                        <a14:foregroundMark x1="37875" y1="88418" x2="27520" y2="78249"/>
                        <a14:foregroundMark x1="27520" y1="78249" x2="38147" y2="67797"/>
                        <a14:foregroundMark x1="38147" y1="67797" x2="54496" y2="67232"/>
                        <a14:foregroundMark x1="54496" y1="67232" x2="68937" y2="70904"/>
                        <a14:foregroundMark x1="68937" y1="70904" x2="74932" y2="84746"/>
                        <a14:foregroundMark x1="74932" y1="84746" x2="42507" y2="90395"/>
                        <a14:foregroundMark x1="42507" y1="90395" x2="31880" y2="84181"/>
                        <a14:foregroundMark x1="47139" y1="63277" x2="68937" y2="67797"/>
                        <a14:foregroundMark x1="72207" y1="67514" x2="72207" y2="67514"/>
                        <a14:foregroundMark x1="79837" y1="72881" x2="79837" y2="72881"/>
                        <a14:foregroundMark x1="82561" y1="74576" x2="82561" y2="74576"/>
                        <a14:foregroundMark x1="84196" y1="82203" x2="72207" y2="92090"/>
                        <a14:foregroundMark x1="72207" y1="92090" x2="57221" y2="96893"/>
                        <a14:foregroundMark x1="57221" y1="96893" x2="41417" y2="95480"/>
                        <a14:foregroundMark x1="41417" y1="95480" x2="28065" y2="90395"/>
                        <a14:foregroundMark x1="28065" y1="90395" x2="23706" y2="75706"/>
                        <a14:foregroundMark x1="23706" y1="75706" x2="28338" y2="71751"/>
                        <a14:foregroundMark x1="45232" y1="64689" x2="26975" y2="68362"/>
                        <a14:foregroundMark x1="27793" y1="92655" x2="42507" y2="96045"/>
                        <a14:foregroundMark x1="42507" y1="96045" x2="70027" y2="93503"/>
                        <a14:foregroundMark x1="35150" y1="96328" x2="35150" y2="96328"/>
                        <a14:foregroundMark x1="40599" y1="97458" x2="40599" y2="97458"/>
                        <a14:foregroundMark x1="61308" y1="97458" x2="68392" y2="94350"/>
                        <a14:foregroundMark x1="37330" y1="81638" x2="33515" y2="80226"/>
                        <a14:foregroundMark x1="35150" y1="96045" x2="35150" y2="96045"/>
                        <a14:foregroundMark x1="34060" y1="96328" x2="34060" y2="96328"/>
                        <a14:foregroundMark x1="15531" y1="3390" x2="22888" y2="4520"/>
                      </a14:backgroundRemoval>
                    </a14:imgEffect>
                  </a14:imgLayer>
                </a14:imgProps>
              </a:ext>
            </a:extLst>
          </a:blip>
          <a:srcRect b="39018"/>
          <a:stretch/>
        </p:blipFill>
        <p:spPr>
          <a:xfrm>
            <a:off x="2824161" y="2225478"/>
            <a:ext cx="3495675" cy="2056236"/>
          </a:xfrm>
          <a:prstGeom prst="rect">
            <a:avLst/>
          </a:prstGeom>
        </p:spPr>
      </p:pic>
      <p:sp>
        <p:nvSpPr>
          <p:cNvPr id="9" name="TextBox 8">
            <a:extLst>
              <a:ext uri="{FF2B5EF4-FFF2-40B4-BE49-F238E27FC236}">
                <a16:creationId xmlns:a16="http://schemas.microsoft.com/office/drawing/2014/main" id="{0D171265-62F2-4A65-B25D-DFEDC6B8B907}"/>
              </a:ext>
            </a:extLst>
          </p:cNvPr>
          <p:cNvSpPr txBox="1"/>
          <p:nvPr/>
        </p:nvSpPr>
        <p:spPr>
          <a:xfrm>
            <a:off x="3595368" y="2991986"/>
            <a:ext cx="2156460" cy="523220"/>
          </a:xfrm>
          <a:prstGeom prst="rect">
            <a:avLst/>
          </a:prstGeom>
          <a:noFill/>
        </p:spPr>
        <p:txBody>
          <a:bodyPr wrap="square" rtlCol="0">
            <a:spAutoFit/>
          </a:bodyPr>
          <a:lstStyle/>
          <a:p>
            <a:pPr algn="ctr"/>
            <a:r>
              <a:rPr lang="en-US" sz="2800" dirty="0">
                <a:solidFill>
                  <a:schemeClr val="bg1"/>
                </a:solidFill>
              </a:rPr>
              <a:t>Questions?</a:t>
            </a:r>
          </a:p>
        </p:txBody>
      </p:sp>
    </p:spTree>
    <p:extLst>
      <p:ext uri="{BB962C8B-B14F-4D97-AF65-F5344CB8AC3E}">
        <p14:creationId xmlns:p14="http://schemas.microsoft.com/office/powerpoint/2010/main" val="2725384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2A0411-39D2-4A6C-A34F-0C24396DA75C}"/>
              </a:ext>
            </a:extLst>
          </p:cNvPr>
          <p:cNvSpPr/>
          <p:nvPr/>
        </p:nvSpPr>
        <p:spPr>
          <a:xfrm>
            <a:off x="624114" y="1320260"/>
            <a:ext cx="7736114" cy="4808489"/>
          </a:xfrm>
          <a:prstGeom prst="rect">
            <a:avLst/>
          </a:prstGeom>
          <a:solidFill>
            <a:srgbClr val="CC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78621BA7-9735-024D-B5E2-38CC8F79DC36}"/>
              </a:ext>
            </a:extLst>
          </p:cNvPr>
          <p:cNvSpPr>
            <a:spLocks noGrp="1"/>
          </p:cNvSpPr>
          <p:nvPr>
            <p:ph type="title"/>
          </p:nvPr>
        </p:nvSpPr>
        <p:spPr/>
        <p:txBody>
          <a:bodyPr>
            <a:normAutofit/>
          </a:bodyPr>
          <a:lstStyle/>
          <a:p>
            <a:r>
              <a:rPr lang="en-US" sz="3000" b="1" dirty="0">
                <a:solidFill>
                  <a:srgbClr val="00B0F0"/>
                </a:solidFill>
              </a:rPr>
              <a:t>High Level System Block Diagram</a:t>
            </a:r>
          </a:p>
        </p:txBody>
      </p:sp>
      <p:pic>
        <p:nvPicPr>
          <p:cNvPr id="10" name="Picture 9">
            <a:extLst>
              <a:ext uri="{FF2B5EF4-FFF2-40B4-BE49-F238E27FC236}">
                <a16:creationId xmlns:a16="http://schemas.microsoft.com/office/drawing/2014/main" id="{AA40EA4D-9879-4071-AAEB-93115921FE46}"/>
              </a:ext>
            </a:extLst>
          </p:cNvPr>
          <p:cNvPicPr>
            <a:picLocks noChangeAspect="1"/>
          </p:cNvPicPr>
          <p:nvPr/>
        </p:nvPicPr>
        <p:blipFill>
          <a:blip r:embed="rId3"/>
          <a:stretch>
            <a:fillRect/>
          </a:stretch>
        </p:blipFill>
        <p:spPr>
          <a:xfrm>
            <a:off x="1331243" y="1451748"/>
            <a:ext cx="5233988" cy="4545511"/>
          </a:xfrm>
          <a:prstGeom prst="rect">
            <a:avLst/>
          </a:prstGeom>
        </p:spPr>
      </p:pic>
      <p:sp>
        <p:nvSpPr>
          <p:cNvPr id="6" name="TextBox 5">
            <a:extLst>
              <a:ext uri="{FF2B5EF4-FFF2-40B4-BE49-F238E27FC236}">
                <a16:creationId xmlns:a16="http://schemas.microsoft.com/office/drawing/2014/main" id="{4D66A412-BD87-4D23-A337-E0D81C46E1A2}"/>
              </a:ext>
            </a:extLst>
          </p:cNvPr>
          <p:cNvSpPr txBox="1"/>
          <p:nvPr/>
        </p:nvSpPr>
        <p:spPr>
          <a:xfrm>
            <a:off x="86700" y="6532832"/>
            <a:ext cx="314510" cy="307777"/>
          </a:xfrm>
          <a:prstGeom prst="rect">
            <a:avLst/>
          </a:prstGeom>
          <a:noFill/>
        </p:spPr>
        <p:txBody>
          <a:bodyPr wrap="none" rtlCol="0">
            <a:spAutoFit/>
          </a:bodyPr>
          <a:lstStyle/>
          <a:p>
            <a:r>
              <a:rPr lang="en-US" dirty="0"/>
              <a:t>D</a:t>
            </a:r>
          </a:p>
        </p:txBody>
      </p:sp>
    </p:spTree>
    <p:extLst>
      <p:ext uri="{BB962C8B-B14F-4D97-AF65-F5344CB8AC3E}">
        <p14:creationId xmlns:p14="http://schemas.microsoft.com/office/powerpoint/2010/main" val="1165400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4B0F2-7DD2-4FC4-ADDB-A9483F5F7074}"/>
              </a:ext>
            </a:extLst>
          </p:cNvPr>
          <p:cNvSpPr>
            <a:spLocks noGrp="1"/>
          </p:cNvSpPr>
          <p:nvPr>
            <p:ph type="title"/>
          </p:nvPr>
        </p:nvSpPr>
        <p:spPr/>
        <p:txBody>
          <a:bodyPr/>
          <a:lstStyle/>
          <a:p>
            <a:r>
              <a:rPr lang="en-US" b="1" dirty="0">
                <a:solidFill>
                  <a:srgbClr val="00B0F0"/>
                </a:solidFill>
              </a:rPr>
              <a:t>High Level Schematic Diagram</a:t>
            </a:r>
          </a:p>
        </p:txBody>
      </p:sp>
      <p:pic>
        <p:nvPicPr>
          <p:cNvPr id="4" name="Picture 3">
            <a:extLst>
              <a:ext uri="{FF2B5EF4-FFF2-40B4-BE49-F238E27FC236}">
                <a16:creationId xmlns:a16="http://schemas.microsoft.com/office/drawing/2014/main" id="{7E4413A9-6BFB-4695-BA1A-BC99699FDD10}"/>
              </a:ext>
            </a:extLst>
          </p:cNvPr>
          <p:cNvPicPr>
            <a:picLocks noChangeAspect="1"/>
          </p:cNvPicPr>
          <p:nvPr/>
        </p:nvPicPr>
        <p:blipFill>
          <a:blip r:embed="rId2"/>
          <a:stretch>
            <a:fillRect/>
          </a:stretch>
        </p:blipFill>
        <p:spPr>
          <a:xfrm>
            <a:off x="451008" y="1320681"/>
            <a:ext cx="8241983" cy="4929623"/>
          </a:xfrm>
          <a:prstGeom prst="rect">
            <a:avLst/>
          </a:prstGeom>
        </p:spPr>
      </p:pic>
      <p:sp>
        <p:nvSpPr>
          <p:cNvPr id="5" name="TextBox 4">
            <a:extLst>
              <a:ext uri="{FF2B5EF4-FFF2-40B4-BE49-F238E27FC236}">
                <a16:creationId xmlns:a16="http://schemas.microsoft.com/office/drawing/2014/main" id="{EB54D383-7C0C-4029-AAAC-081617E4C4A8}"/>
              </a:ext>
            </a:extLst>
          </p:cNvPr>
          <p:cNvSpPr txBox="1"/>
          <p:nvPr/>
        </p:nvSpPr>
        <p:spPr>
          <a:xfrm>
            <a:off x="86700" y="6532832"/>
            <a:ext cx="314510" cy="307777"/>
          </a:xfrm>
          <a:prstGeom prst="rect">
            <a:avLst/>
          </a:prstGeom>
          <a:noFill/>
        </p:spPr>
        <p:txBody>
          <a:bodyPr wrap="none" rtlCol="0">
            <a:spAutoFit/>
          </a:bodyPr>
          <a:lstStyle/>
          <a:p>
            <a:r>
              <a:rPr lang="en-US" dirty="0"/>
              <a:t>D</a:t>
            </a:r>
          </a:p>
        </p:txBody>
      </p:sp>
    </p:spTree>
    <p:extLst>
      <p:ext uri="{BB962C8B-B14F-4D97-AF65-F5344CB8AC3E}">
        <p14:creationId xmlns:p14="http://schemas.microsoft.com/office/powerpoint/2010/main" val="877407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7DA76-5446-43A5-A875-203AA50A00AA}"/>
              </a:ext>
            </a:extLst>
          </p:cNvPr>
          <p:cNvSpPr>
            <a:spLocks noGrp="1"/>
          </p:cNvSpPr>
          <p:nvPr>
            <p:ph type="title"/>
          </p:nvPr>
        </p:nvSpPr>
        <p:spPr/>
        <p:txBody>
          <a:bodyPr/>
          <a:lstStyle/>
          <a:p>
            <a:r>
              <a:rPr lang="en-US" b="1" dirty="0">
                <a:solidFill>
                  <a:srgbClr val="00B0F0"/>
                </a:solidFill>
              </a:rPr>
              <a:t>3D Render</a:t>
            </a:r>
          </a:p>
        </p:txBody>
      </p:sp>
      <p:grpSp>
        <p:nvGrpSpPr>
          <p:cNvPr id="3" name="Group 2">
            <a:extLst>
              <a:ext uri="{FF2B5EF4-FFF2-40B4-BE49-F238E27FC236}">
                <a16:creationId xmlns:a16="http://schemas.microsoft.com/office/drawing/2014/main" id="{6134FF4E-333A-412B-9B01-E781517AFCC9}"/>
              </a:ext>
            </a:extLst>
          </p:cNvPr>
          <p:cNvGrpSpPr/>
          <p:nvPr/>
        </p:nvGrpSpPr>
        <p:grpSpPr>
          <a:xfrm>
            <a:off x="118994" y="1726507"/>
            <a:ext cx="8923406" cy="3757317"/>
            <a:chOff x="149474" y="1960187"/>
            <a:chExt cx="8923406" cy="3757317"/>
          </a:xfrm>
        </p:grpSpPr>
        <p:pic>
          <p:nvPicPr>
            <p:cNvPr id="6" name="Picture 5">
              <a:extLst>
                <a:ext uri="{FF2B5EF4-FFF2-40B4-BE49-F238E27FC236}">
                  <a16:creationId xmlns:a16="http://schemas.microsoft.com/office/drawing/2014/main" id="{D7ECD3E3-CFD9-8C44-9DFD-F909A27F40FD}"/>
                </a:ext>
              </a:extLst>
            </p:cNvPr>
            <p:cNvPicPr>
              <a:picLocks noChangeAspect="1"/>
            </p:cNvPicPr>
            <p:nvPr/>
          </p:nvPicPr>
          <p:blipFill>
            <a:blip r:embed="rId3"/>
            <a:stretch>
              <a:fillRect/>
            </a:stretch>
          </p:blipFill>
          <p:spPr>
            <a:xfrm>
              <a:off x="4173794" y="1960187"/>
              <a:ext cx="4899086" cy="3757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CD734378-D445-D84E-B67C-A46DCFD1D471}"/>
                </a:ext>
              </a:extLst>
            </p:cNvPr>
            <p:cNvPicPr>
              <a:picLocks noChangeAspect="1"/>
            </p:cNvPicPr>
            <p:nvPr/>
          </p:nvPicPr>
          <p:blipFill>
            <a:blip r:embed="rId4"/>
            <a:stretch>
              <a:fillRect/>
            </a:stretch>
          </p:blipFill>
          <p:spPr>
            <a:xfrm>
              <a:off x="149474" y="1960187"/>
              <a:ext cx="4814533" cy="375263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sp>
        <p:nvSpPr>
          <p:cNvPr id="7" name="TextBox 6">
            <a:extLst>
              <a:ext uri="{FF2B5EF4-FFF2-40B4-BE49-F238E27FC236}">
                <a16:creationId xmlns:a16="http://schemas.microsoft.com/office/drawing/2014/main" id="{5E92F046-B52A-429C-892B-6477ACAAA533}"/>
              </a:ext>
            </a:extLst>
          </p:cNvPr>
          <p:cNvSpPr txBox="1"/>
          <p:nvPr/>
        </p:nvSpPr>
        <p:spPr>
          <a:xfrm>
            <a:off x="86700" y="6532832"/>
            <a:ext cx="314510" cy="307777"/>
          </a:xfrm>
          <a:prstGeom prst="rect">
            <a:avLst/>
          </a:prstGeom>
          <a:noFill/>
        </p:spPr>
        <p:txBody>
          <a:bodyPr wrap="none" rtlCol="0">
            <a:spAutoFit/>
          </a:bodyPr>
          <a:lstStyle/>
          <a:p>
            <a:r>
              <a:rPr lang="en-US" dirty="0"/>
              <a:t>D</a:t>
            </a:r>
          </a:p>
        </p:txBody>
      </p:sp>
    </p:spTree>
    <p:extLst>
      <p:ext uri="{BB962C8B-B14F-4D97-AF65-F5344CB8AC3E}">
        <p14:creationId xmlns:p14="http://schemas.microsoft.com/office/powerpoint/2010/main" val="3673419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F0"/>
                </a:solidFill>
              </a:rPr>
              <a:t>Dimensions</a:t>
            </a:r>
          </a:p>
        </p:txBody>
      </p:sp>
      <p:grpSp>
        <p:nvGrpSpPr>
          <p:cNvPr id="7" name="Group 6">
            <a:extLst>
              <a:ext uri="{FF2B5EF4-FFF2-40B4-BE49-F238E27FC236}">
                <a16:creationId xmlns:a16="http://schemas.microsoft.com/office/drawing/2014/main" id="{C358932F-D987-4154-88FD-5A1AAB65D59F}"/>
              </a:ext>
            </a:extLst>
          </p:cNvPr>
          <p:cNvGrpSpPr/>
          <p:nvPr/>
        </p:nvGrpSpPr>
        <p:grpSpPr>
          <a:xfrm>
            <a:off x="101600" y="2442758"/>
            <a:ext cx="8920480" cy="3456840"/>
            <a:chOff x="81280" y="2442758"/>
            <a:chExt cx="8920480" cy="3456840"/>
          </a:xfrm>
        </p:grpSpPr>
        <p:pic>
          <p:nvPicPr>
            <p:cNvPr id="4" name="picture"/>
            <p:cNvPicPr/>
            <p:nvPr/>
          </p:nvPicPr>
          <p:blipFill>
            <a:blip r:embed="rId2">
              <a:extLst>
                <a:ext uri="{28A0092B-C50C-407E-A947-70E740481C1C}">
                  <a14:useLocalDpi xmlns:a14="http://schemas.microsoft.com/office/drawing/2010/main" val="0"/>
                </a:ext>
              </a:extLst>
            </a:blip>
            <a:stretch>
              <a:fillRect/>
            </a:stretch>
          </p:blipFill>
          <p:spPr>
            <a:xfrm>
              <a:off x="81280" y="2442759"/>
              <a:ext cx="4065541" cy="34568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p:cNvPicPr/>
            <p:nvPr/>
          </p:nvPicPr>
          <p:blipFill>
            <a:blip r:embed="rId3">
              <a:extLst>
                <a:ext uri="{28A0092B-C50C-407E-A947-70E740481C1C}">
                  <a14:useLocalDpi xmlns:a14="http://schemas.microsoft.com/office/drawing/2010/main" val="0"/>
                </a:ext>
              </a:extLst>
            </a:blip>
            <a:stretch>
              <a:fillRect/>
            </a:stretch>
          </p:blipFill>
          <p:spPr>
            <a:xfrm>
              <a:off x="4159014" y="2442758"/>
              <a:ext cx="4842746" cy="34568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6" name="TextBox 5">
            <a:extLst>
              <a:ext uri="{FF2B5EF4-FFF2-40B4-BE49-F238E27FC236}">
                <a16:creationId xmlns:a16="http://schemas.microsoft.com/office/drawing/2014/main" id="{A66A13DC-9325-4C76-9AA7-1D6465CE4C48}"/>
              </a:ext>
            </a:extLst>
          </p:cNvPr>
          <p:cNvSpPr txBox="1"/>
          <p:nvPr/>
        </p:nvSpPr>
        <p:spPr>
          <a:xfrm>
            <a:off x="289366" y="1026986"/>
            <a:ext cx="6641562" cy="1415772"/>
          </a:xfrm>
          <a:prstGeom prst="rect">
            <a:avLst/>
          </a:prstGeom>
          <a:noFill/>
        </p:spPr>
        <p:txBody>
          <a:bodyPr wrap="none" rtlCol="0">
            <a:spAutoFit/>
          </a:bodyPr>
          <a:lstStyle/>
          <a:p>
            <a:r>
              <a:rPr lang="en-US" sz="1800" dirty="0">
                <a:solidFill>
                  <a:schemeClr val="bg1"/>
                </a:solidFill>
              </a:rPr>
              <a:t>Designed the dimensions according to certain considerations:</a:t>
            </a:r>
          </a:p>
          <a:p>
            <a:pPr marL="285750" indent="-285750">
              <a:buClr>
                <a:schemeClr val="bg1"/>
              </a:buClr>
              <a:buFont typeface="Arial" panose="020B0604020202020204" pitchFamily="34" charset="0"/>
              <a:buChar char="•"/>
            </a:pPr>
            <a:r>
              <a:rPr lang="en-US" sz="1800" dirty="0">
                <a:solidFill>
                  <a:schemeClr val="bg1"/>
                </a:solidFill>
              </a:rPr>
              <a:t>Will have room to facilitate an average size beverage pitcher</a:t>
            </a:r>
          </a:p>
          <a:p>
            <a:pPr marL="285750" indent="-285750">
              <a:buClr>
                <a:schemeClr val="bg1"/>
              </a:buClr>
              <a:buFont typeface="Arial" panose="020B0604020202020204" pitchFamily="34" charset="0"/>
              <a:buChar char="•"/>
            </a:pPr>
            <a:r>
              <a:rPr lang="en-US" sz="1800" dirty="0">
                <a:solidFill>
                  <a:schemeClr val="bg1"/>
                </a:solidFill>
              </a:rPr>
              <a:t>Minimizes dead space in the box</a:t>
            </a:r>
          </a:p>
          <a:p>
            <a:pPr marL="285750" indent="-285750">
              <a:buClr>
                <a:schemeClr val="bg1"/>
              </a:buClr>
              <a:buFont typeface="Arial" panose="020B0604020202020204" pitchFamily="34" charset="0"/>
              <a:buChar char="•"/>
            </a:pPr>
            <a:r>
              <a:rPr lang="en-US" sz="1800" dirty="0">
                <a:solidFill>
                  <a:schemeClr val="bg1"/>
                </a:solidFill>
              </a:rPr>
              <a:t>Small enough to fit on any restaurant table</a:t>
            </a:r>
          </a:p>
          <a:p>
            <a:pPr marL="285750" indent="-285750">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id="{8850818E-5412-4235-AED2-B2BA94AD80EE}"/>
              </a:ext>
            </a:extLst>
          </p:cNvPr>
          <p:cNvSpPr txBox="1"/>
          <p:nvPr/>
        </p:nvSpPr>
        <p:spPr>
          <a:xfrm>
            <a:off x="86700" y="6532832"/>
            <a:ext cx="314510" cy="307777"/>
          </a:xfrm>
          <a:prstGeom prst="rect">
            <a:avLst/>
          </a:prstGeom>
          <a:noFill/>
        </p:spPr>
        <p:txBody>
          <a:bodyPr wrap="none" rtlCol="0">
            <a:spAutoFit/>
          </a:bodyPr>
          <a:lstStyle/>
          <a:p>
            <a:r>
              <a:rPr lang="en-US" dirty="0"/>
              <a:t>C</a:t>
            </a:r>
          </a:p>
        </p:txBody>
      </p:sp>
    </p:spTree>
    <p:extLst>
      <p:ext uri="{BB962C8B-B14F-4D97-AF65-F5344CB8AC3E}">
        <p14:creationId xmlns:p14="http://schemas.microsoft.com/office/powerpoint/2010/main" val="2454409739"/>
      </p:ext>
    </p:extLst>
  </p:cSld>
  <p:clrMapOvr>
    <a:masterClrMapping/>
  </p:clrMapOvr>
</p:sld>
</file>

<file path=ppt/theme/theme1.xml><?xml version="1.0" encoding="utf-8"?>
<a:theme xmlns:a="http://schemas.openxmlformats.org/drawingml/2006/main" name="1_Eleano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leano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2920</TotalTime>
  <Words>2101</Words>
  <Application>Microsoft Macintosh PowerPoint</Application>
  <PresentationFormat>On-screen Show (4:3)</PresentationFormat>
  <Paragraphs>449</Paragraphs>
  <Slides>56</Slides>
  <Notes>10</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56</vt:i4>
      </vt:variant>
    </vt:vector>
  </HeadingPairs>
  <TitlesOfParts>
    <vt:vector size="65" baseType="lpstr">
      <vt:lpstr>Arial</vt:lpstr>
      <vt:lpstr>Quicksand</vt:lpstr>
      <vt:lpstr>Bahnschrift</vt:lpstr>
      <vt:lpstr>MS PGothic</vt:lpstr>
      <vt:lpstr>MS UI Gothic</vt:lpstr>
      <vt:lpstr>Cambria Math</vt:lpstr>
      <vt:lpstr>Calibri</vt:lpstr>
      <vt:lpstr>1_Eleanor template</vt:lpstr>
      <vt:lpstr>Eleanor template</vt:lpstr>
      <vt:lpstr>Smart Table </vt:lpstr>
      <vt:lpstr>Inspiration</vt:lpstr>
      <vt:lpstr>Solution</vt:lpstr>
      <vt:lpstr>VR Demo</vt:lpstr>
      <vt:lpstr>Requirements Specifications </vt:lpstr>
      <vt:lpstr>High Level System Block Diagram</vt:lpstr>
      <vt:lpstr>High Level Schematic Diagram</vt:lpstr>
      <vt:lpstr>3D Render</vt:lpstr>
      <vt:lpstr>Dimensions</vt:lpstr>
      <vt:lpstr>Subsystem Overview</vt:lpstr>
      <vt:lpstr>Smart LED Subsystem</vt:lpstr>
      <vt:lpstr>Smart LED Subsystem Intro</vt:lpstr>
      <vt:lpstr>Smart LEDs</vt:lpstr>
      <vt:lpstr>Information Display Highlighted</vt:lpstr>
      <vt:lpstr>Information Display</vt:lpstr>
      <vt:lpstr>Information Display PCB Topology</vt:lpstr>
      <vt:lpstr>Viewing Angle Analysis</vt:lpstr>
      <vt:lpstr>Capactive Touch Board Introduction</vt:lpstr>
      <vt:lpstr>Capacitive Touch Panel Board PCB</vt:lpstr>
      <vt:lpstr>Capacitive Touch Driver Board Schematic</vt:lpstr>
      <vt:lpstr>Bluetooth Subsystem Highlighted</vt:lpstr>
      <vt:lpstr>Waiter–Table Bluetooth Communication</vt:lpstr>
      <vt:lpstr>Bluetooth Schematic</vt:lpstr>
      <vt:lpstr>Motion Detection and Adaptive Brightness</vt:lpstr>
      <vt:lpstr>Motion Detection with Infrared Sensor</vt:lpstr>
      <vt:lpstr>Infrared Sensor Schematic</vt:lpstr>
      <vt:lpstr>Photocell Sensor</vt:lpstr>
      <vt:lpstr>Loadcell / Beverage Tracking Block Diagram</vt:lpstr>
      <vt:lpstr>Beverage Tracking</vt:lpstr>
      <vt:lpstr>Loadcell PCB Topology</vt:lpstr>
      <vt:lpstr>Load Cell Schematic</vt:lpstr>
      <vt:lpstr>System Power Delivery Block Diagram</vt:lpstr>
      <vt:lpstr>System Power Delivery</vt:lpstr>
      <vt:lpstr>System Power Delivery PCB Topology</vt:lpstr>
      <vt:lpstr>System Power Delivery Schematic</vt:lpstr>
      <vt:lpstr>System Current Monitor Schematic</vt:lpstr>
      <vt:lpstr>Mobile Application</vt:lpstr>
      <vt:lpstr>Mobile Application Home Screen</vt:lpstr>
      <vt:lpstr>Mobile Application Table Notifications</vt:lpstr>
      <vt:lpstr>Mobile Application Home Screen</vt:lpstr>
      <vt:lpstr>Mobile Application Flow Chart</vt:lpstr>
      <vt:lpstr>Android vs iPhone</vt:lpstr>
      <vt:lpstr>Design Rationale</vt:lpstr>
      <vt:lpstr>Decisions: MCU</vt:lpstr>
      <vt:lpstr>Decisions:  MCU / Subsystem Voltages</vt:lpstr>
      <vt:lpstr>Decisions: Which LCD Type?</vt:lpstr>
      <vt:lpstr>Decisions: Bluetooth vs WiFi vs RFID</vt:lpstr>
      <vt:lpstr>Programmer's Tools / Circuit Debugging</vt:lpstr>
      <vt:lpstr>Overall Issues</vt:lpstr>
      <vt:lpstr>Prototyping Demo</vt:lpstr>
      <vt:lpstr>Administrative Content</vt:lpstr>
      <vt:lpstr>Work Distribution</vt:lpstr>
      <vt:lpstr>Budget</vt:lpstr>
      <vt:lpstr>Progress</vt:lpstr>
      <vt:lpstr>Sponsorship Opportunities </vt:lpstr>
      <vt:lpstr>PowerPoint Presentation</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TABLE Critital Design Review</dc:title>
  <dc:creator>Christopher Corley</dc:creator>
  <cp:lastModifiedBy>Michael Garrity</cp:lastModifiedBy>
  <cp:revision>160</cp:revision>
  <dcterms:modified xsi:type="dcterms:W3CDTF">2018-06-15T11:41:07Z</dcterms:modified>
</cp:coreProperties>
</file>